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4"/>
  </p:notesMasterIdLst>
  <p:sldIdLst>
    <p:sldId id="256" r:id="rId2"/>
    <p:sldId id="257" r:id="rId3"/>
    <p:sldId id="258" r:id="rId4"/>
    <p:sldId id="284" r:id="rId5"/>
    <p:sldId id="263" r:id="rId6"/>
    <p:sldId id="259" r:id="rId7"/>
    <p:sldId id="276" r:id="rId8"/>
    <p:sldId id="261" r:id="rId9"/>
    <p:sldId id="262" r:id="rId10"/>
    <p:sldId id="271" r:id="rId11"/>
    <p:sldId id="266" r:id="rId12"/>
    <p:sldId id="269" r:id="rId13"/>
    <p:sldId id="267" r:id="rId14"/>
    <p:sldId id="273" r:id="rId15"/>
    <p:sldId id="282" r:id="rId16"/>
    <p:sldId id="283" r:id="rId17"/>
    <p:sldId id="272" r:id="rId18"/>
    <p:sldId id="280" r:id="rId19"/>
    <p:sldId id="278" r:id="rId20"/>
    <p:sldId id="279" r:id="rId21"/>
    <p:sldId id="274"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ra Kristin Ault" initials="LKA" lastIdx="21" clrIdx="0">
    <p:extLst/>
  </p:cmAuthor>
  <p:cmAuthor id="2" name="Matt" initials="M" lastIdx="37"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84919" autoAdjust="0"/>
  </p:normalViewPr>
  <p:slideViewPr>
    <p:cSldViewPr snapToGrid="0">
      <p:cViewPr varScale="1">
        <p:scale>
          <a:sx n="68" d="100"/>
          <a:sy n="68" d="100"/>
        </p:scale>
        <p:origin x="756"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MEan differences in cognitive responses by ASD experience</a:t>
            </a:r>
          </a:p>
        </c:rich>
      </c:tx>
      <c:layout/>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Sheet2!$A$1</c:f>
              <c:strCache>
                <c:ptCount val="1"/>
                <c:pt idx="0">
                  <c:v>ASD experience</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50000"/>
                        </a:schemeClr>
                      </a:solidFill>
                      <a:round/>
                    </a:ln>
                    <a:effectLst/>
                  </c:spPr>
                </c15:leaderLines>
              </c:ext>
            </c:extLst>
          </c:dLbls>
          <c:val>
            <c:numRef>
              <c:f>Sheet2!$A$2</c:f>
              <c:numCache>
                <c:formatCode>General</c:formatCode>
                <c:ptCount val="1"/>
                <c:pt idx="0">
                  <c:v>2.75</c:v>
                </c:pt>
              </c:numCache>
            </c:numRef>
          </c:val>
        </c:ser>
        <c:ser>
          <c:idx val="1"/>
          <c:order val="1"/>
          <c:tx>
            <c:strRef>
              <c:f>Sheet2!$B$1</c:f>
              <c:strCache>
                <c:ptCount val="1"/>
                <c:pt idx="0">
                  <c:v>No ASD experience</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50000"/>
                        </a:schemeClr>
                      </a:solidFill>
                      <a:round/>
                    </a:ln>
                    <a:effectLst/>
                  </c:spPr>
                </c15:leaderLines>
              </c:ext>
            </c:extLst>
          </c:dLbls>
          <c:val>
            <c:numRef>
              <c:f>Sheet2!$B$2</c:f>
              <c:numCache>
                <c:formatCode>General</c:formatCode>
                <c:ptCount val="1"/>
                <c:pt idx="0">
                  <c:v>3.13</c:v>
                </c:pt>
              </c:numCache>
            </c:numRef>
          </c:val>
        </c:ser>
        <c:dLbls>
          <c:showLegendKey val="0"/>
          <c:showVal val="1"/>
          <c:showCatName val="0"/>
          <c:showSerName val="0"/>
          <c:showPercent val="0"/>
          <c:showBubbleSize val="0"/>
        </c:dLbls>
        <c:gapWidth val="84"/>
        <c:gapDepth val="53"/>
        <c:shape val="box"/>
        <c:axId val="150127792"/>
        <c:axId val="150170976"/>
        <c:axId val="0"/>
      </c:bar3DChart>
      <c:catAx>
        <c:axId val="15012779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150170976"/>
        <c:crosses val="autoZero"/>
        <c:auto val="1"/>
        <c:lblAlgn val="ctr"/>
        <c:lblOffset val="100"/>
        <c:noMultiLvlLbl val="0"/>
      </c:catAx>
      <c:valAx>
        <c:axId val="150170976"/>
        <c:scaling>
          <c:orientation val="minMax"/>
        </c:scaling>
        <c:delete val="1"/>
        <c:axPos val="l"/>
        <c:numFmt formatCode="General" sourceLinked="1"/>
        <c:majorTickMark val="out"/>
        <c:minorTickMark val="none"/>
        <c:tickLblPos val="none"/>
        <c:crossAx val="15012779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Interaction Of ASD experience and diagnostic label on aversive behavioral response</a:t>
            </a:r>
          </a:p>
        </c:rich>
      </c:tx>
      <c:layout>
        <c:manualLayout>
          <c:xMode val="edge"/>
          <c:yMode val="edge"/>
          <c:x val="0.1122736299508556"/>
          <c:y val="2.0169860933838074E-2"/>
        </c:manualLayout>
      </c:layout>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Diagnosis label</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50000"/>
                        </a:schemeClr>
                      </a:solidFill>
                      <a:round/>
                    </a:ln>
                    <a:effectLst/>
                  </c:spPr>
                </c15:leaderLines>
              </c:ext>
            </c:extLst>
          </c:dLbls>
          <c:cat>
            <c:strRef>
              <c:f>Sheet1!$A$2:$A$3</c:f>
              <c:strCache>
                <c:ptCount val="2"/>
                <c:pt idx="0">
                  <c:v>Experience with ASD</c:v>
                </c:pt>
                <c:pt idx="1">
                  <c:v>No experience with ASD</c:v>
                </c:pt>
              </c:strCache>
            </c:strRef>
          </c:cat>
          <c:val>
            <c:numRef>
              <c:f>Sheet1!$B$2:$B$3</c:f>
              <c:numCache>
                <c:formatCode>General</c:formatCode>
                <c:ptCount val="2"/>
                <c:pt idx="0">
                  <c:v>1.84</c:v>
                </c:pt>
                <c:pt idx="1">
                  <c:v>2.71</c:v>
                </c:pt>
              </c:numCache>
            </c:numRef>
          </c:val>
        </c:ser>
        <c:ser>
          <c:idx val="1"/>
          <c:order val="1"/>
          <c:tx>
            <c:strRef>
              <c:f>Sheet1!$C$1</c:f>
              <c:strCache>
                <c:ptCount val="1"/>
                <c:pt idx="0">
                  <c:v>No Diagnosis Label</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50000"/>
                        </a:schemeClr>
                      </a:solidFill>
                      <a:round/>
                    </a:ln>
                    <a:effectLst/>
                  </c:spPr>
                </c15:leaderLines>
              </c:ext>
            </c:extLst>
          </c:dLbls>
          <c:cat>
            <c:strRef>
              <c:f>Sheet1!$A$2:$A$3</c:f>
              <c:strCache>
                <c:ptCount val="2"/>
                <c:pt idx="0">
                  <c:v>Experience with ASD</c:v>
                </c:pt>
                <c:pt idx="1">
                  <c:v>No experience with ASD</c:v>
                </c:pt>
              </c:strCache>
            </c:strRef>
          </c:cat>
          <c:val>
            <c:numRef>
              <c:f>Sheet1!$C$2:$C$3</c:f>
              <c:numCache>
                <c:formatCode>General</c:formatCode>
                <c:ptCount val="2"/>
                <c:pt idx="0">
                  <c:v>2.19</c:v>
                </c:pt>
                <c:pt idx="1">
                  <c:v>2.2999999999999998</c:v>
                </c:pt>
              </c:numCache>
            </c:numRef>
          </c:val>
        </c:ser>
        <c:dLbls>
          <c:showLegendKey val="0"/>
          <c:showVal val="1"/>
          <c:showCatName val="0"/>
          <c:showSerName val="0"/>
          <c:showPercent val="0"/>
          <c:showBubbleSize val="0"/>
        </c:dLbls>
        <c:gapWidth val="84"/>
        <c:gapDepth val="53"/>
        <c:shape val="box"/>
        <c:axId val="149530880"/>
        <c:axId val="149807320"/>
        <c:axId val="0"/>
      </c:bar3DChart>
      <c:catAx>
        <c:axId val="1495308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lt1">
                    <a:lumMod val="75000"/>
                  </a:schemeClr>
                </a:solidFill>
                <a:latin typeface="+mn-lt"/>
                <a:ea typeface="+mn-ea"/>
                <a:cs typeface="+mn-cs"/>
              </a:defRPr>
            </a:pPr>
            <a:endParaRPr lang="en-US"/>
          </a:p>
        </c:txPr>
        <c:crossAx val="149807320"/>
        <c:crosses val="autoZero"/>
        <c:auto val="1"/>
        <c:lblAlgn val="ctr"/>
        <c:lblOffset val="100"/>
        <c:noMultiLvlLbl val="0"/>
      </c:catAx>
      <c:valAx>
        <c:axId val="149807320"/>
        <c:scaling>
          <c:orientation val="minMax"/>
        </c:scaling>
        <c:delete val="1"/>
        <c:axPos val="l"/>
        <c:numFmt formatCode="General" sourceLinked="1"/>
        <c:majorTickMark val="out"/>
        <c:minorTickMark val="none"/>
        <c:tickLblPos val="none"/>
        <c:crossAx val="14953088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2.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CD3807-1CE1-463E-8DEC-AC0BC16FBE9B}" type="datetimeFigureOut">
              <a:rPr lang="en-US" smtClean="0"/>
              <a:pPr/>
              <a:t>3/9/2017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D2CB89-15E9-4584-8A22-F298F4D2E903}" type="slidenum">
              <a:rPr lang="en-US" smtClean="0"/>
              <a:pPr/>
              <a:t>‹#›</a:t>
            </a:fld>
            <a:endParaRPr lang="en-US"/>
          </a:p>
        </p:txBody>
      </p:sp>
    </p:spTree>
    <p:extLst>
      <p:ext uri="{BB962C8B-B14F-4D97-AF65-F5344CB8AC3E}">
        <p14:creationId xmlns:p14="http://schemas.microsoft.com/office/powerpoint/2010/main" val="2315962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D2CB89-15E9-4584-8A22-F298F4D2E903}" type="slidenum">
              <a:rPr lang="en-US" smtClean="0"/>
              <a:pPr/>
              <a:t>1</a:t>
            </a:fld>
            <a:endParaRPr lang="en-US"/>
          </a:p>
        </p:txBody>
      </p:sp>
    </p:spTree>
    <p:extLst>
      <p:ext uri="{BB962C8B-B14F-4D97-AF65-F5344CB8AC3E}">
        <p14:creationId xmlns:p14="http://schemas.microsoft.com/office/powerpoint/2010/main" val="1972439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potential for fear</a:t>
            </a:r>
            <a:r>
              <a:rPr lang="en-US" baseline="0" dirty="0" smtClean="0"/>
              <a:t> of diagnosis disclosure</a:t>
            </a:r>
            <a:r>
              <a:rPr lang="en-US" dirty="0" smtClean="0"/>
              <a:t> led us to ask whether or not that fear is warranted, and investigate peer perceptions.</a:t>
            </a:r>
            <a:endParaRPr lang="en-US" dirty="0"/>
          </a:p>
        </p:txBody>
      </p:sp>
      <p:sp>
        <p:nvSpPr>
          <p:cNvPr id="4" name="Slide Number Placeholder 3"/>
          <p:cNvSpPr>
            <a:spLocks noGrp="1"/>
          </p:cNvSpPr>
          <p:nvPr>
            <p:ph type="sldNum" sz="quarter" idx="10"/>
          </p:nvPr>
        </p:nvSpPr>
        <p:spPr/>
        <p:txBody>
          <a:bodyPr/>
          <a:lstStyle/>
          <a:p>
            <a:fld id="{ACD2CB89-15E9-4584-8A22-F298F4D2E903}" type="slidenum">
              <a:rPr lang="en-US" smtClean="0"/>
              <a:pPr/>
              <a:t>2</a:t>
            </a:fld>
            <a:endParaRPr lang="en-US"/>
          </a:p>
        </p:txBody>
      </p:sp>
    </p:spTree>
    <p:extLst>
      <p:ext uri="{BB962C8B-B14F-4D97-AF65-F5344CB8AC3E}">
        <p14:creationId xmlns:p14="http://schemas.microsoft.com/office/powerpoint/2010/main" val="3323767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Wingdings" panose="05000000000000000000" pitchFamily="2" charset="2"/>
              <a:buChar char="§"/>
            </a:pPr>
            <a:r>
              <a:rPr lang="en-US" sz="2000" b="1" dirty="0" smtClean="0"/>
              <a:t>Considered a neurological DISORDER which runs along a spectrum of severity</a:t>
            </a:r>
            <a:r>
              <a:rPr lang="en-US" sz="2000" dirty="0" smtClean="0"/>
              <a:t>.</a:t>
            </a:r>
          </a:p>
          <a:p>
            <a:pPr lvl="1">
              <a:buFont typeface="Wingdings" panose="05000000000000000000" pitchFamily="2" charset="2"/>
              <a:buChar char="§"/>
            </a:pPr>
            <a:r>
              <a:rPr lang="en-US" sz="2000" dirty="0" smtClean="0"/>
              <a:t>Generally characterized by delays in communication ability, repetitive behaviors, and impairments in cognitive development and social interaction, and by the possession of a narrow range of interests which are typically the subject of intense focus (APA, 2013).</a:t>
            </a:r>
          </a:p>
          <a:p>
            <a:pPr lvl="1">
              <a:buFont typeface="Wingdings" panose="05000000000000000000" pitchFamily="2" charset="2"/>
              <a:buChar char="§"/>
            </a:pPr>
            <a:r>
              <a:rPr lang="en-US" sz="2400" dirty="0" smtClean="0"/>
              <a:t>1 in 68 diagnosed annually (U.S. Centers for Disease Control, 2014).</a:t>
            </a:r>
          </a:p>
          <a:p>
            <a:pPr lvl="1">
              <a:buFont typeface="Wingdings" panose="05000000000000000000" pitchFamily="2" charset="2"/>
              <a:buChar char="§"/>
            </a:pPr>
            <a:r>
              <a:rPr lang="en-US" sz="2400" dirty="0" smtClean="0"/>
              <a:t>Recent increase due to better diagnostic methods (Hansen, Schendel, &amp; </a:t>
            </a:r>
            <a:r>
              <a:rPr lang="en-US" sz="2400" dirty="0" err="1" smtClean="0"/>
              <a:t>Parner</a:t>
            </a:r>
            <a:r>
              <a:rPr lang="en-US" sz="2400" dirty="0" smtClean="0"/>
              <a:t>, 2015, among others).</a:t>
            </a:r>
          </a:p>
          <a:p>
            <a:endParaRPr lang="en-US" dirty="0"/>
          </a:p>
        </p:txBody>
      </p:sp>
      <p:sp>
        <p:nvSpPr>
          <p:cNvPr id="4" name="Slide Number Placeholder 3"/>
          <p:cNvSpPr>
            <a:spLocks noGrp="1"/>
          </p:cNvSpPr>
          <p:nvPr>
            <p:ph type="sldNum" sz="quarter" idx="10"/>
          </p:nvPr>
        </p:nvSpPr>
        <p:spPr/>
        <p:txBody>
          <a:bodyPr/>
          <a:lstStyle/>
          <a:p>
            <a:fld id="{ACD2CB89-15E9-4584-8A22-F298F4D2E903}" type="slidenum">
              <a:rPr lang="en-US" smtClean="0"/>
              <a:pPr/>
              <a:t>3</a:t>
            </a:fld>
            <a:endParaRPr lang="en-US"/>
          </a:p>
        </p:txBody>
      </p:sp>
    </p:spTree>
    <p:extLst>
      <p:ext uri="{BB962C8B-B14F-4D97-AF65-F5344CB8AC3E}">
        <p14:creationId xmlns:p14="http://schemas.microsoft.com/office/powerpoint/2010/main" val="3561838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note</a:t>
            </a:r>
            <a:r>
              <a:rPr lang="en-US" baseline="0" dirty="0" smtClean="0"/>
              <a:t> here that stats are bolded. </a:t>
            </a:r>
          </a:p>
          <a:p>
            <a:endParaRPr lang="en-US" baseline="0" dirty="0" smtClean="0"/>
          </a:p>
          <a:p>
            <a:r>
              <a:rPr lang="en-US" baseline="0" dirty="0" smtClean="0"/>
              <a:t>AQ measures general autistic traits. Ex: “I prefer to do things by myself rather than with others.”</a:t>
            </a:r>
            <a:endParaRPr lang="en-US" dirty="0"/>
          </a:p>
        </p:txBody>
      </p:sp>
      <p:sp>
        <p:nvSpPr>
          <p:cNvPr id="4" name="Slide Number Placeholder 3"/>
          <p:cNvSpPr>
            <a:spLocks noGrp="1"/>
          </p:cNvSpPr>
          <p:nvPr>
            <p:ph type="sldNum" sz="quarter" idx="10"/>
          </p:nvPr>
        </p:nvSpPr>
        <p:spPr/>
        <p:txBody>
          <a:bodyPr/>
          <a:lstStyle/>
          <a:p>
            <a:fld id="{ACD2CB89-15E9-4584-8A22-F298F4D2E903}" type="slidenum">
              <a:rPr lang="en-US" smtClean="0"/>
              <a:pPr/>
              <a:t>6</a:t>
            </a:fld>
            <a:endParaRPr lang="en-US"/>
          </a:p>
        </p:txBody>
      </p:sp>
    </p:spTree>
    <p:extLst>
      <p:ext uri="{BB962C8B-B14F-4D97-AF65-F5344CB8AC3E}">
        <p14:creationId xmlns:p14="http://schemas.microsoft.com/office/powerpoint/2010/main" val="4090853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a:t>
            </a:r>
            <a:r>
              <a:rPr lang="en-US" baseline="0" dirty="0" smtClean="0"/>
              <a:t>t to note that higher means = more negativity</a:t>
            </a:r>
            <a:endParaRPr lang="en-US" dirty="0"/>
          </a:p>
        </p:txBody>
      </p:sp>
      <p:sp>
        <p:nvSpPr>
          <p:cNvPr id="4" name="Slide Number Placeholder 3"/>
          <p:cNvSpPr>
            <a:spLocks noGrp="1"/>
          </p:cNvSpPr>
          <p:nvPr>
            <p:ph type="sldNum" sz="quarter" idx="10"/>
          </p:nvPr>
        </p:nvSpPr>
        <p:spPr/>
        <p:txBody>
          <a:bodyPr/>
          <a:lstStyle/>
          <a:p>
            <a:fld id="{ACD2CB89-15E9-4584-8A22-F298F4D2E903}" type="slidenum">
              <a:rPr lang="en-US" smtClean="0"/>
              <a:pPr/>
              <a:t>9</a:t>
            </a:fld>
            <a:endParaRPr lang="en-US"/>
          </a:p>
        </p:txBody>
      </p:sp>
    </p:spTree>
    <p:extLst>
      <p:ext uri="{BB962C8B-B14F-4D97-AF65-F5344CB8AC3E}">
        <p14:creationId xmlns:p14="http://schemas.microsoft.com/office/powerpoint/2010/main" val="1439278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who</a:t>
            </a:r>
            <a:r>
              <a:rPr lang="en-US" baseline="0" dirty="0" smtClean="0"/>
              <a:t> regularly</a:t>
            </a:r>
            <a:r>
              <a:rPr lang="en-US" dirty="0" smtClean="0"/>
              <a:t> interact with autistics and know of their diagnosis act more positively toward them, whereas people without experience and diagnosis knowledge are more negative.</a:t>
            </a:r>
            <a:endParaRPr lang="en-US" dirty="0"/>
          </a:p>
        </p:txBody>
      </p:sp>
      <p:sp>
        <p:nvSpPr>
          <p:cNvPr id="4" name="Slide Number Placeholder 3"/>
          <p:cNvSpPr>
            <a:spLocks noGrp="1"/>
          </p:cNvSpPr>
          <p:nvPr>
            <p:ph type="sldNum" sz="quarter" idx="10"/>
          </p:nvPr>
        </p:nvSpPr>
        <p:spPr/>
        <p:txBody>
          <a:bodyPr/>
          <a:lstStyle/>
          <a:p>
            <a:fld id="{ACD2CB89-15E9-4584-8A22-F298F4D2E903}" type="slidenum">
              <a:rPr lang="en-US" smtClean="0"/>
              <a:pPr/>
              <a:t>11</a:t>
            </a:fld>
            <a:endParaRPr lang="en-US"/>
          </a:p>
        </p:txBody>
      </p:sp>
    </p:spTree>
    <p:extLst>
      <p:ext uri="{BB962C8B-B14F-4D97-AF65-F5344CB8AC3E}">
        <p14:creationId xmlns:p14="http://schemas.microsoft.com/office/powerpoint/2010/main" val="2252582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 points:</a:t>
            </a:r>
          </a:p>
          <a:p>
            <a:endParaRPr lang="en-US" dirty="0" smtClean="0"/>
          </a:p>
          <a:p>
            <a:r>
              <a:rPr lang="en-US" dirty="0" smtClean="0"/>
              <a:t>Religiosity overall was correlated with more positive peer acceptance.</a:t>
            </a:r>
            <a:r>
              <a:rPr lang="en-US" baseline="0" dirty="0" smtClean="0"/>
              <a:t> Participants identifying as religious reported spending more time with autistic individuals and also exhibit less behavioral and affective negativity toward them. </a:t>
            </a:r>
          </a:p>
          <a:p>
            <a:endParaRPr lang="en-US" baseline="0" dirty="0" smtClean="0"/>
          </a:p>
          <a:p>
            <a:r>
              <a:rPr lang="en-US" baseline="0" dirty="0" smtClean="0"/>
              <a:t>The importance of, and time devoted to, religion were also positively correlated with the frequency of time spent with autistics. Given this result, people who care more about religion could be said to be more altruistic and accepting of those who are different from themselves. </a:t>
            </a:r>
          </a:p>
        </p:txBody>
      </p:sp>
      <p:sp>
        <p:nvSpPr>
          <p:cNvPr id="4" name="Slide Number Placeholder 3"/>
          <p:cNvSpPr>
            <a:spLocks noGrp="1"/>
          </p:cNvSpPr>
          <p:nvPr>
            <p:ph type="sldNum" sz="quarter" idx="10"/>
          </p:nvPr>
        </p:nvSpPr>
        <p:spPr/>
        <p:txBody>
          <a:bodyPr/>
          <a:lstStyle/>
          <a:p>
            <a:fld id="{ACD2CB89-15E9-4584-8A22-F298F4D2E903}" type="slidenum">
              <a:rPr lang="en-US" smtClean="0"/>
              <a:pPr/>
              <a:t>13</a:t>
            </a:fld>
            <a:endParaRPr lang="en-US"/>
          </a:p>
        </p:txBody>
      </p:sp>
    </p:spTree>
    <p:extLst>
      <p:ext uri="{BB962C8B-B14F-4D97-AF65-F5344CB8AC3E}">
        <p14:creationId xmlns:p14="http://schemas.microsoft.com/office/powerpoint/2010/main" val="1977174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Wingdings" panose="05000000000000000000" pitchFamily="2" charset="2"/>
              <a:buChar char="§"/>
            </a:pPr>
            <a:r>
              <a:rPr lang="en-US" sz="2400" b="1" dirty="0" smtClean="0"/>
              <a:t>Those who share tendencies, or have experience</a:t>
            </a:r>
            <a:r>
              <a:rPr lang="en-US" sz="2400" dirty="0" smtClean="0"/>
              <a:t>, with autistics </a:t>
            </a:r>
            <a:r>
              <a:rPr lang="en-US" sz="2400" b="1" dirty="0" smtClean="0"/>
              <a:t>are more positive </a:t>
            </a:r>
            <a:r>
              <a:rPr lang="en-US" sz="2400" dirty="0" smtClean="0"/>
              <a:t>in their </a:t>
            </a:r>
            <a:r>
              <a:rPr lang="en-US" sz="2400" b="1" dirty="0" smtClean="0"/>
              <a:t>affective, cognitive, and behavioral </a:t>
            </a:r>
            <a:r>
              <a:rPr lang="en-US" sz="2400" dirty="0" smtClean="0"/>
              <a:t>responses to autistics, especially if they know that the person is autistic.</a:t>
            </a:r>
          </a:p>
          <a:p>
            <a:pPr lvl="1">
              <a:buFont typeface="Wingdings" panose="05000000000000000000" pitchFamily="2" charset="2"/>
              <a:buChar char="§"/>
            </a:pPr>
            <a:r>
              <a:rPr lang="en-US" sz="2400" b="1" dirty="0" smtClean="0"/>
              <a:t> Religiosity and its importance to individuals</a:t>
            </a:r>
            <a:r>
              <a:rPr lang="en-US" sz="2400" dirty="0" smtClean="0"/>
              <a:t> </a:t>
            </a:r>
            <a:r>
              <a:rPr lang="en-US" sz="2400" b="1" dirty="0" smtClean="0"/>
              <a:t>is</a:t>
            </a:r>
            <a:r>
              <a:rPr lang="en-US" sz="2400" dirty="0" smtClean="0"/>
              <a:t> </a:t>
            </a:r>
            <a:r>
              <a:rPr lang="en-US" sz="2400" b="1" dirty="0" smtClean="0"/>
              <a:t>related to more experience with, </a:t>
            </a:r>
            <a:r>
              <a:rPr lang="en-US" sz="2400" dirty="0" smtClean="0"/>
              <a:t>and </a:t>
            </a:r>
            <a:r>
              <a:rPr lang="en-US" sz="2400" b="1" dirty="0" smtClean="0"/>
              <a:t>fewer negative reactions</a:t>
            </a:r>
            <a:r>
              <a:rPr lang="en-US" sz="2400" dirty="0" smtClean="0"/>
              <a:t> </a:t>
            </a:r>
            <a:r>
              <a:rPr lang="en-US" sz="2400" b="1" dirty="0" smtClean="0"/>
              <a:t>to,</a:t>
            </a:r>
            <a:r>
              <a:rPr lang="en-US" sz="2400" dirty="0" smtClean="0"/>
              <a:t> those on the autism spectrum. </a:t>
            </a:r>
          </a:p>
          <a:p>
            <a:endParaRPr lang="en-US" dirty="0"/>
          </a:p>
        </p:txBody>
      </p:sp>
      <p:sp>
        <p:nvSpPr>
          <p:cNvPr id="4" name="Slide Number Placeholder 3"/>
          <p:cNvSpPr>
            <a:spLocks noGrp="1"/>
          </p:cNvSpPr>
          <p:nvPr>
            <p:ph type="sldNum" sz="quarter" idx="10"/>
          </p:nvPr>
        </p:nvSpPr>
        <p:spPr/>
        <p:txBody>
          <a:bodyPr/>
          <a:lstStyle/>
          <a:p>
            <a:fld id="{ACD2CB89-15E9-4584-8A22-F298F4D2E903}" type="slidenum">
              <a:rPr lang="en-US" smtClean="0"/>
              <a:pPr/>
              <a:t>14</a:t>
            </a:fld>
            <a:endParaRPr lang="en-US"/>
          </a:p>
        </p:txBody>
      </p:sp>
    </p:spTree>
    <p:extLst>
      <p:ext uri="{BB962C8B-B14F-4D97-AF65-F5344CB8AC3E}">
        <p14:creationId xmlns:p14="http://schemas.microsoft.com/office/powerpoint/2010/main" val="3179182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FBC9AD-199F-4301-9265-C69668ACA74E}" type="datetime1">
              <a:rPr lang="en-US" smtClean="0"/>
              <a:pPr/>
              <a:t>3/9/2017</a:t>
            </a:fld>
            <a:endParaRPr lang="en-US"/>
          </a:p>
        </p:txBody>
      </p:sp>
      <p:sp>
        <p:nvSpPr>
          <p:cNvPr id="5" name="Footer Placeholder 4"/>
          <p:cNvSpPr>
            <a:spLocks noGrp="1"/>
          </p:cNvSpPr>
          <p:nvPr>
            <p:ph type="ftr" sz="quarter" idx="11"/>
          </p:nvPr>
        </p:nvSpPr>
        <p:spPr/>
        <p:txBody>
          <a:bodyPr/>
          <a:lstStyle/>
          <a:p>
            <a:r>
              <a:rPr lang="it-IT" smtClean="0"/>
              <a:t>CEPO/PSI CHI Undergraduate Session 2017</a:t>
            </a:r>
            <a:endParaRPr lang="en-US"/>
          </a:p>
        </p:txBody>
      </p:sp>
      <p:sp>
        <p:nvSpPr>
          <p:cNvPr id="6" name="Slide Number Placeholder 5"/>
          <p:cNvSpPr>
            <a:spLocks noGrp="1"/>
          </p:cNvSpPr>
          <p:nvPr>
            <p:ph type="sldNum" sz="quarter" idx="12"/>
          </p:nvPr>
        </p:nvSpPr>
        <p:spPr/>
        <p:txBody>
          <a:bodyPr/>
          <a:lstStyle/>
          <a:p>
            <a:fld id="{23B9858B-6A7F-4832-9AEF-E65D10BFC3F7}"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719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FFF5FA-3747-42C3-8750-E53935C23D28}" type="datetime1">
              <a:rPr lang="en-US" smtClean="0"/>
              <a:pPr/>
              <a:t>3/9/2017</a:t>
            </a:fld>
            <a:endParaRPr lang="en-US"/>
          </a:p>
        </p:txBody>
      </p:sp>
      <p:sp>
        <p:nvSpPr>
          <p:cNvPr id="5" name="Footer Placeholder 4"/>
          <p:cNvSpPr>
            <a:spLocks noGrp="1"/>
          </p:cNvSpPr>
          <p:nvPr>
            <p:ph type="ftr" sz="quarter" idx="11"/>
          </p:nvPr>
        </p:nvSpPr>
        <p:spPr/>
        <p:txBody>
          <a:bodyPr/>
          <a:lstStyle/>
          <a:p>
            <a:r>
              <a:rPr lang="it-IT" smtClean="0"/>
              <a:t>CEPO/PSI CHI Undergraduate Session 2017</a:t>
            </a:r>
            <a:endParaRPr lang="en-US"/>
          </a:p>
        </p:txBody>
      </p:sp>
      <p:sp>
        <p:nvSpPr>
          <p:cNvPr id="6" name="Slide Number Placeholder 5"/>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996916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C55C93-900A-4F12-A53C-F9A5293F3043}" type="datetime1">
              <a:rPr lang="en-US" smtClean="0"/>
              <a:pPr/>
              <a:t>3/9/2017</a:t>
            </a:fld>
            <a:endParaRPr lang="en-US"/>
          </a:p>
        </p:txBody>
      </p:sp>
      <p:sp>
        <p:nvSpPr>
          <p:cNvPr id="5" name="Footer Placeholder 4"/>
          <p:cNvSpPr>
            <a:spLocks noGrp="1"/>
          </p:cNvSpPr>
          <p:nvPr>
            <p:ph type="ftr" sz="quarter" idx="11"/>
          </p:nvPr>
        </p:nvSpPr>
        <p:spPr/>
        <p:txBody>
          <a:bodyPr/>
          <a:lstStyle/>
          <a:p>
            <a:r>
              <a:rPr lang="it-IT" smtClean="0"/>
              <a:t>CEPO/PSI CHI Undergraduate Session 2017</a:t>
            </a:r>
            <a:endParaRPr lang="en-US"/>
          </a:p>
        </p:txBody>
      </p:sp>
      <p:sp>
        <p:nvSpPr>
          <p:cNvPr id="6" name="Slide Number Placeholder 5"/>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428012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8B8C69-4B0D-4EA5-AAF5-A3B0796B2EEA}" type="datetime1">
              <a:rPr lang="en-US" smtClean="0"/>
              <a:pPr/>
              <a:t>3/9/2017</a:t>
            </a:fld>
            <a:endParaRPr lang="en-US"/>
          </a:p>
        </p:txBody>
      </p:sp>
      <p:sp>
        <p:nvSpPr>
          <p:cNvPr id="5" name="Footer Placeholder 4"/>
          <p:cNvSpPr>
            <a:spLocks noGrp="1"/>
          </p:cNvSpPr>
          <p:nvPr>
            <p:ph type="ftr" sz="quarter" idx="11"/>
          </p:nvPr>
        </p:nvSpPr>
        <p:spPr/>
        <p:txBody>
          <a:bodyPr/>
          <a:lstStyle/>
          <a:p>
            <a:r>
              <a:rPr lang="it-IT" smtClean="0"/>
              <a:t>CEPO/PSI CHI Undergraduate Session 2017</a:t>
            </a:r>
            <a:endParaRPr lang="en-US"/>
          </a:p>
        </p:txBody>
      </p:sp>
      <p:sp>
        <p:nvSpPr>
          <p:cNvPr id="6" name="Slide Number Placeholder 5"/>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142520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DE34AA-C036-4418-B382-E9B51AE7F7C1}" type="datetime1">
              <a:rPr lang="en-US" smtClean="0"/>
              <a:pPr/>
              <a:t>3/9/2017</a:t>
            </a:fld>
            <a:endParaRPr lang="en-US"/>
          </a:p>
        </p:txBody>
      </p:sp>
      <p:sp>
        <p:nvSpPr>
          <p:cNvPr id="5" name="Footer Placeholder 4"/>
          <p:cNvSpPr>
            <a:spLocks noGrp="1"/>
          </p:cNvSpPr>
          <p:nvPr>
            <p:ph type="ftr" sz="quarter" idx="11"/>
          </p:nvPr>
        </p:nvSpPr>
        <p:spPr/>
        <p:txBody>
          <a:bodyPr/>
          <a:lstStyle/>
          <a:p>
            <a:r>
              <a:rPr lang="it-IT" smtClean="0"/>
              <a:t>CEPO/PSI CHI Undergraduate Session 2017</a:t>
            </a:r>
            <a:endParaRPr lang="en-US"/>
          </a:p>
        </p:txBody>
      </p:sp>
      <p:sp>
        <p:nvSpPr>
          <p:cNvPr id="6" name="Slide Number Placeholder 5"/>
          <p:cNvSpPr>
            <a:spLocks noGrp="1"/>
          </p:cNvSpPr>
          <p:nvPr>
            <p:ph type="sldNum" sz="quarter" idx="12"/>
          </p:nvPr>
        </p:nvSpPr>
        <p:spPr/>
        <p:txBody>
          <a:bodyPr/>
          <a:lstStyle/>
          <a:p>
            <a:fld id="{23B9858B-6A7F-4832-9AEF-E65D10BFC3F7}"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058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D2858F-321F-4C3A-B492-DE4D9C004EB6}" type="datetime1">
              <a:rPr lang="en-US" smtClean="0"/>
              <a:pPr/>
              <a:t>3/9/2017</a:t>
            </a:fld>
            <a:endParaRPr lang="en-US"/>
          </a:p>
        </p:txBody>
      </p:sp>
      <p:sp>
        <p:nvSpPr>
          <p:cNvPr id="6" name="Footer Placeholder 5"/>
          <p:cNvSpPr>
            <a:spLocks noGrp="1"/>
          </p:cNvSpPr>
          <p:nvPr>
            <p:ph type="ftr" sz="quarter" idx="11"/>
          </p:nvPr>
        </p:nvSpPr>
        <p:spPr/>
        <p:txBody>
          <a:bodyPr/>
          <a:lstStyle/>
          <a:p>
            <a:r>
              <a:rPr lang="it-IT" smtClean="0"/>
              <a:t>CEPO/PSI CHI Undergraduate Session 2017</a:t>
            </a:r>
            <a:endParaRPr lang="en-US"/>
          </a:p>
        </p:txBody>
      </p:sp>
      <p:sp>
        <p:nvSpPr>
          <p:cNvPr id="7" name="Slide Number Placeholder 6"/>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250533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377E1-CC0D-452F-BA1A-5D25148D949F}" type="datetime1">
              <a:rPr lang="en-US" smtClean="0"/>
              <a:pPr/>
              <a:t>3/9/2017</a:t>
            </a:fld>
            <a:endParaRPr lang="en-US"/>
          </a:p>
        </p:txBody>
      </p:sp>
      <p:sp>
        <p:nvSpPr>
          <p:cNvPr id="8" name="Footer Placeholder 7"/>
          <p:cNvSpPr>
            <a:spLocks noGrp="1"/>
          </p:cNvSpPr>
          <p:nvPr>
            <p:ph type="ftr" sz="quarter" idx="11"/>
          </p:nvPr>
        </p:nvSpPr>
        <p:spPr/>
        <p:txBody>
          <a:bodyPr/>
          <a:lstStyle/>
          <a:p>
            <a:r>
              <a:rPr lang="it-IT" smtClean="0"/>
              <a:t>CEPO/PSI CHI Undergraduate Session 2017</a:t>
            </a:r>
            <a:endParaRPr lang="en-US"/>
          </a:p>
        </p:txBody>
      </p:sp>
      <p:sp>
        <p:nvSpPr>
          <p:cNvPr id="9" name="Slide Number Placeholder 8"/>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4125798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79AB68-9E87-4E17-BBD6-E81926947C8F}" type="datetime1">
              <a:rPr lang="en-US" smtClean="0"/>
              <a:pPr/>
              <a:t>3/9/2017</a:t>
            </a:fld>
            <a:endParaRPr lang="en-US"/>
          </a:p>
        </p:txBody>
      </p:sp>
      <p:sp>
        <p:nvSpPr>
          <p:cNvPr id="4" name="Footer Placeholder 3"/>
          <p:cNvSpPr>
            <a:spLocks noGrp="1"/>
          </p:cNvSpPr>
          <p:nvPr>
            <p:ph type="ftr" sz="quarter" idx="11"/>
          </p:nvPr>
        </p:nvSpPr>
        <p:spPr/>
        <p:txBody>
          <a:bodyPr/>
          <a:lstStyle/>
          <a:p>
            <a:r>
              <a:rPr lang="it-IT" smtClean="0"/>
              <a:t>CEPO/PSI CHI Undergraduate Session 2017</a:t>
            </a:r>
            <a:endParaRPr lang="en-US"/>
          </a:p>
        </p:txBody>
      </p:sp>
      <p:sp>
        <p:nvSpPr>
          <p:cNvPr id="5" name="Slide Number Placeholder 4"/>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115128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C5F2195-5466-4F8A-8A1A-F841F6F3CBB7}" type="datetime1">
              <a:rPr lang="en-US" smtClean="0"/>
              <a:pPr/>
              <a:t>3/9/2017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it-IT" smtClean="0"/>
              <a:t>CEPO/PSI CHI Undergraduate Session 2017</a:t>
            </a:r>
            <a:endParaRPr lang="en-US"/>
          </a:p>
        </p:txBody>
      </p:sp>
      <p:sp>
        <p:nvSpPr>
          <p:cNvPr id="9" name="Slide Number Placeholder 8"/>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416770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4964DA0-91BC-4A0E-929C-E1D16A4147AB}" type="datetime1">
              <a:rPr lang="en-US" smtClean="0"/>
              <a:pPr/>
              <a:t>3/9/2017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it-IT" smtClean="0"/>
              <a:t>CEPO/PSI CHI Undergraduate Session 2017</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3B9858B-6A7F-4832-9AEF-E65D10BFC3F7}" type="slidenum">
              <a:rPr lang="en-US" smtClean="0"/>
              <a:pPr/>
              <a:t>‹#›</a:t>
            </a:fld>
            <a:endParaRPr lang="en-US"/>
          </a:p>
        </p:txBody>
      </p:sp>
    </p:spTree>
    <p:extLst>
      <p:ext uri="{BB962C8B-B14F-4D97-AF65-F5344CB8AC3E}">
        <p14:creationId xmlns:p14="http://schemas.microsoft.com/office/powerpoint/2010/main" val="234385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E06E2-F6C8-49FD-869A-A61D9FF667CA}" type="datetime1">
              <a:rPr lang="en-US" smtClean="0"/>
              <a:pPr/>
              <a:t>3/9/2017</a:t>
            </a:fld>
            <a:endParaRPr lang="en-US"/>
          </a:p>
        </p:txBody>
      </p:sp>
      <p:sp>
        <p:nvSpPr>
          <p:cNvPr id="6" name="Footer Placeholder 5"/>
          <p:cNvSpPr>
            <a:spLocks noGrp="1"/>
          </p:cNvSpPr>
          <p:nvPr>
            <p:ph type="ftr" sz="quarter" idx="11"/>
          </p:nvPr>
        </p:nvSpPr>
        <p:spPr/>
        <p:txBody>
          <a:bodyPr/>
          <a:lstStyle/>
          <a:p>
            <a:r>
              <a:rPr lang="it-IT" smtClean="0"/>
              <a:t>CEPO/PSI CHI Undergraduate Session 2017</a:t>
            </a:r>
            <a:endParaRPr lang="en-US"/>
          </a:p>
        </p:txBody>
      </p:sp>
      <p:sp>
        <p:nvSpPr>
          <p:cNvPr id="7" name="Slide Number Placeholder 6"/>
          <p:cNvSpPr>
            <a:spLocks noGrp="1"/>
          </p:cNvSpPr>
          <p:nvPr>
            <p:ph type="sldNum" sz="quarter" idx="12"/>
          </p:nvPr>
        </p:nvSpPr>
        <p:spPr/>
        <p:txBody>
          <a:bodyPr/>
          <a:lstStyle/>
          <a:p>
            <a:fld id="{23B9858B-6A7F-4832-9AEF-E65D10BFC3F7}" type="slidenum">
              <a:rPr lang="en-US" smtClean="0"/>
              <a:pPr/>
              <a:t>‹#›</a:t>
            </a:fld>
            <a:endParaRPr lang="en-US"/>
          </a:p>
        </p:txBody>
      </p:sp>
    </p:spTree>
    <p:extLst>
      <p:ext uri="{BB962C8B-B14F-4D97-AF65-F5344CB8AC3E}">
        <p14:creationId xmlns:p14="http://schemas.microsoft.com/office/powerpoint/2010/main" val="45882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4E5E3F0-36BF-4D4D-B049-C6E1E816E752}" type="datetime1">
              <a:rPr lang="en-US" smtClean="0"/>
              <a:pPr/>
              <a:t>3/9/2017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it-IT" smtClean="0"/>
              <a:t>CEPO/PSI CHI Undergraduate Session 2017</a:t>
            </a:r>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3B9858B-6A7F-4832-9AEF-E65D10BFC3F7}"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4358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7288" y="1371599"/>
            <a:ext cx="10058400" cy="2041943"/>
          </a:xfrm>
        </p:spPr>
        <p:txBody>
          <a:bodyPr>
            <a:noAutofit/>
          </a:bodyPr>
          <a:lstStyle/>
          <a:p>
            <a:pPr algn="ctr"/>
            <a:r>
              <a:rPr lang="en-US" sz="4000" b="1" dirty="0" smtClean="0">
                <a:effectLst>
                  <a:outerShdw blurRad="38100" dist="38100" dir="2700000" algn="tl">
                    <a:srgbClr val="000000">
                      <a:alpha val="43137"/>
                    </a:srgbClr>
                  </a:outerShdw>
                </a:effectLst>
              </a:rPr>
              <a:t>Familiarity </a:t>
            </a:r>
            <a:r>
              <a:rPr lang="en-US" sz="4000" b="1" dirty="0">
                <a:effectLst>
                  <a:outerShdw blurRad="38100" dist="38100" dir="2700000" algn="tl">
                    <a:srgbClr val="000000">
                      <a:alpha val="43137"/>
                    </a:srgbClr>
                  </a:outerShdw>
                </a:effectLst>
              </a:rPr>
              <a:t>with Autism Spectrum </a:t>
            </a:r>
            <a:r>
              <a:rPr lang="en-US" sz="4000" b="1" dirty="0" smtClean="0">
                <a:effectLst>
                  <a:outerShdw blurRad="38100" dist="38100" dir="2700000" algn="tl">
                    <a:srgbClr val="000000">
                      <a:alpha val="43137"/>
                    </a:srgbClr>
                  </a:outerShdw>
                </a:effectLst>
              </a:rPr>
              <a:t>Conditions (ASC), </a:t>
            </a:r>
            <a:r>
              <a:rPr lang="en-US" sz="4000" b="1" dirty="0">
                <a:effectLst>
                  <a:outerShdw blurRad="38100" dist="38100" dir="2700000" algn="tl">
                    <a:srgbClr val="000000">
                      <a:alpha val="43137"/>
                    </a:srgbClr>
                  </a:outerShdw>
                </a:effectLst>
              </a:rPr>
              <a:t>Disclosure of Diagnosis, and Responses to those with </a:t>
            </a:r>
            <a:r>
              <a:rPr lang="en-US" sz="4000" b="1" dirty="0" smtClean="0">
                <a:effectLst>
                  <a:outerShdw blurRad="38100" dist="38100" dir="2700000" algn="tl">
                    <a:srgbClr val="000000">
                      <a:alpha val="43137"/>
                    </a:srgbClr>
                  </a:outerShdw>
                </a:effectLst>
              </a:rPr>
              <a:t>ASC</a:t>
            </a:r>
            <a:endParaRPr lang="en-US" sz="40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047288" y="4489730"/>
            <a:ext cx="4130855" cy="982654"/>
          </a:xfrm>
        </p:spPr>
        <p:txBody>
          <a:bodyPr>
            <a:normAutofit/>
          </a:bodyPr>
          <a:lstStyle/>
          <a:p>
            <a:r>
              <a:rPr lang="en-US" sz="2000" b="1" cap="none" dirty="0" smtClean="0">
                <a:effectLst>
                  <a:outerShdw blurRad="38100" dist="38100" dir="2700000" algn="tl">
                    <a:srgbClr val="000000">
                      <a:alpha val="43137"/>
                    </a:srgbClr>
                  </a:outerShdw>
                </a:effectLst>
                <a:latin typeface="+mn-lt"/>
                <a:cs typeface="Lucida Sans Unicode" panose="020B0602030504020204" pitchFamily="34" charset="0"/>
              </a:rPr>
              <a:t>Matthew Bolton, Junior</a:t>
            </a:r>
          </a:p>
          <a:p>
            <a:pPr>
              <a:lnSpc>
                <a:spcPct val="110000"/>
              </a:lnSpc>
              <a:spcBef>
                <a:spcPts val="0"/>
              </a:spcBef>
              <a:spcAft>
                <a:spcPts val="0"/>
              </a:spcAft>
            </a:pPr>
            <a:r>
              <a:rPr lang="en-US" sz="2000" b="1" cap="none" dirty="0" smtClean="0">
                <a:effectLst>
                  <a:outerShdw blurRad="38100" dist="38100" dir="2700000" algn="tl">
                    <a:srgbClr val="000000">
                      <a:alpha val="43137"/>
                    </a:srgbClr>
                  </a:outerShdw>
                </a:effectLst>
                <a:latin typeface="+mn-lt"/>
                <a:cs typeface="Lucida Sans Unicode" panose="020B0602030504020204" pitchFamily="34" charset="0"/>
              </a:rPr>
              <a:t>Advised by Lara </a:t>
            </a:r>
            <a:r>
              <a:rPr lang="en-US" sz="2000" b="1" cap="none" dirty="0">
                <a:effectLst>
                  <a:outerShdw blurRad="38100" dist="38100" dir="2700000" algn="tl">
                    <a:srgbClr val="000000">
                      <a:alpha val="43137"/>
                    </a:srgbClr>
                  </a:outerShdw>
                </a:effectLst>
                <a:latin typeface="+mn-lt"/>
                <a:cs typeface="Lucida Sans Unicode" panose="020B0602030504020204" pitchFamily="34" charset="0"/>
              </a:rPr>
              <a:t>Ault</a:t>
            </a:r>
            <a:r>
              <a:rPr lang="en-US" sz="2000" b="1" dirty="0" smtClean="0">
                <a:effectLst>
                  <a:outerShdw blurRad="38100" dist="38100" dir="2700000" algn="tl">
                    <a:srgbClr val="000000">
                      <a:alpha val="43137"/>
                    </a:srgbClr>
                  </a:outerShdw>
                </a:effectLst>
                <a:latin typeface="+mn-lt"/>
                <a:cs typeface="Lucida Sans Unicode" panose="020B0602030504020204" pitchFamily="34" charset="0"/>
              </a:rPr>
              <a:t>, P</a:t>
            </a:r>
            <a:r>
              <a:rPr lang="en-US" sz="2000" b="1" cap="none" dirty="0" smtClean="0">
                <a:effectLst>
                  <a:outerShdw blurRad="38100" dist="38100" dir="2700000" algn="tl">
                    <a:srgbClr val="000000">
                      <a:alpha val="43137"/>
                    </a:srgbClr>
                  </a:outerShdw>
                </a:effectLst>
                <a:latin typeface="+mn-lt"/>
                <a:cs typeface="Lucida Sans Unicode" panose="020B0602030504020204" pitchFamily="34" charset="0"/>
              </a:rPr>
              <a:t>h</a:t>
            </a:r>
            <a:r>
              <a:rPr lang="en-US" sz="2000" b="1" dirty="0" smtClean="0">
                <a:effectLst>
                  <a:outerShdw blurRad="38100" dist="38100" dir="2700000" algn="tl">
                    <a:srgbClr val="000000">
                      <a:alpha val="43137"/>
                    </a:srgbClr>
                  </a:outerShdw>
                </a:effectLst>
                <a:latin typeface="+mn-lt"/>
                <a:cs typeface="Lucida Sans Unicode" panose="020B0602030504020204" pitchFamily="34" charset="0"/>
              </a:rPr>
              <a:t>D </a:t>
            </a:r>
          </a:p>
        </p:txBody>
      </p:sp>
      <p:sp>
        <p:nvSpPr>
          <p:cNvPr id="7" name="Subtitle 2"/>
          <p:cNvSpPr txBox="1">
            <a:spLocks/>
          </p:cNvSpPr>
          <p:nvPr/>
        </p:nvSpPr>
        <p:spPr>
          <a:xfrm>
            <a:off x="6805629" y="4489730"/>
            <a:ext cx="4735538" cy="7560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r>
              <a:rPr lang="en-US" sz="2000" b="1" cap="none" dirty="0" smtClean="0">
                <a:effectLst>
                  <a:outerShdw blurRad="38100" dist="38100" dir="2700000" algn="tl">
                    <a:srgbClr val="000000">
                      <a:alpha val="43137"/>
                    </a:srgbClr>
                  </a:outerShdw>
                </a:effectLst>
                <a:latin typeface="+mn-lt"/>
                <a:cs typeface="Lucida Sans Unicode" panose="020B0602030504020204" pitchFamily="34" charset="0"/>
              </a:rPr>
              <a:t>Saint Leo University, Saint Leo FL</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2574" y="4981057"/>
            <a:ext cx="3362325" cy="790575"/>
          </a:xfrm>
          <a:prstGeom prst="rect">
            <a:avLst/>
          </a:prstGeom>
        </p:spPr>
      </p:pic>
    </p:spTree>
    <p:extLst>
      <p:ext uri="{BB962C8B-B14F-4D97-AF65-F5344CB8AC3E}">
        <p14:creationId xmlns:p14="http://schemas.microsoft.com/office/powerpoint/2010/main" val="3971809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Cognitive Response </a:t>
            </a:r>
            <a:r>
              <a:rPr lang="en-US" b="1" dirty="0" smtClean="0"/>
              <a:t>Results cont’d</a:t>
            </a:r>
            <a:endParaRPr lang="en-US" dirty="0"/>
          </a:p>
        </p:txBody>
      </p:sp>
      <p:sp>
        <p:nvSpPr>
          <p:cNvPr id="3" name="Content Placeholder 2"/>
          <p:cNvSpPr>
            <a:spLocks noGrp="1"/>
          </p:cNvSpPr>
          <p:nvPr>
            <p:ph idx="1"/>
          </p:nvPr>
        </p:nvSpPr>
        <p:spPr>
          <a:xfrm>
            <a:off x="667789" y="1857305"/>
            <a:ext cx="10487891" cy="761047"/>
          </a:xfrm>
        </p:spPr>
        <p:txBody>
          <a:bodyPr>
            <a:normAutofit/>
          </a:bodyPr>
          <a:lstStyle/>
          <a:p>
            <a:pPr>
              <a:buFont typeface="Wingdings" panose="05000000000000000000" pitchFamily="2" charset="2"/>
              <a:buChar char="§"/>
            </a:pPr>
            <a:r>
              <a:rPr lang="en-US" sz="2400" dirty="0" smtClean="0"/>
              <a:t> Those who reported </a:t>
            </a:r>
            <a:r>
              <a:rPr lang="en-US" sz="2400" b="1" dirty="0" smtClean="0">
                <a:solidFill>
                  <a:schemeClr val="tx1"/>
                </a:solidFill>
              </a:rPr>
              <a:t>higher autistic trait levels</a:t>
            </a:r>
            <a:r>
              <a:rPr lang="en-US" sz="2400" b="1" dirty="0" smtClean="0"/>
              <a:t> </a:t>
            </a:r>
            <a:r>
              <a:rPr lang="en-US" sz="2400" dirty="0" smtClean="0"/>
              <a:t>responded with </a:t>
            </a:r>
            <a:r>
              <a:rPr lang="en-US" sz="2400" b="1" dirty="0" smtClean="0">
                <a:solidFill>
                  <a:schemeClr val="tx1"/>
                </a:solidFill>
              </a:rPr>
              <a:t>fewer negative cognitions</a:t>
            </a:r>
            <a:r>
              <a:rPr lang="en-US" sz="2400" b="1" dirty="0" smtClean="0"/>
              <a:t>,</a:t>
            </a:r>
            <a:r>
              <a:rPr lang="en-US" sz="2400" dirty="0" smtClean="0"/>
              <a:t> </a:t>
            </a:r>
            <a:r>
              <a:rPr lang="en-US" sz="2400" b="1" i="1" dirty="0" smtClean="0">
                <a:solidFill>
                  <a:schemeClr val="tx1"/>
                </a:solidFill>
              </a:rPr>
              <a:t>r</a:t>
            </a:r>
            <a:r>
              <a:rPr lang="en-US" sz="2400" b="1" dirty="0" smtClean="0">
                <a:solidFill>
                  <a:schemeClr val="tx1"/>
                </a:solidFill>
              </a:rPr>
              <a:t>(152) = .19, </a:t>
            </a:r>
            <a:r>
              <a:rPr lang="en-US" sz="2400" b="1" i="1" dirty="0" smtClean="0">
                <a:solidFill>
                  <a:schemeClr val="tx1"/>
                </a:solidFill>
              </a:rPr>
              <a:t>p</a:t>
            </a:r>
            <a:r>
              <a:rPr lang="en-US" sz="2400" b="1" dirty="0" smtClean="0">
                <a:solidFill>
                  <a:schemeClr val="tx1"/>
                </a:solidFill>
              </a:rPr>
              <a:t> &lt; .05</a:t>
            </a:r>
            <a:r>
              <a:rPr lang="en-US" sz="2400" b="1" dirty="0" smtClean="0"/>
              <a:t>.</a:t>
            </a:r>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10</a:t>
            </a:fld>
            <a:endParaRPr lang="en-US" sz="1400" dirty="0"/>
          </a:p>
        </p:txBody>
      </p:sp>
      <p:sp>
        <p:nvSpPr>
          <p:cNvPr id="8" name="Content Placeholder 2"/>
          <p:cNvSpPr txBox="1">
            <a:spLocks/>
          </p:cNvSpPr>
          <p:nvPr/>
        </p:nvSpPr>
        <p:spPr>
          <a:xfrm>
            <a:off x="667788" y="2953584"/>
            <a:ext cx="10487891" cy="164744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sz="2400" dirty="0" smtClean="0"/>
              <a:t> Participants who reported </a:t>
            </a:r>
            <a:r>
              <a:rPr lang="en-US" sz="2400" b="1" dirty="0" smtClean="0">
                <a:solidFill>
                  <a:schemeClr val="tx1"/>
                </a:solidFill>
              </a:rPr>
              <a:t>time spent with an autistic individual </a:t>
            </a:r>
            <a:r>
              <a:rPr lang="en-US" sz="2400" dirty="0" smtClean="0"/>
              <a:t>responded with </a:t>
            </a:r>
            <a:r>
              <a:rPr lang="en-US" sz="2400" b="1" dirty="0" smtClean="0">
                <a:solidFill>
                  <a:schemeClr val="tx1"/>
                </a:solidFill>
              </a:rPr>
              <a:t>fewer </a:t>
            </a:r>
            <a:r>
              <a:rPr lang="en-US" sz="1500" b="1" dirty="0" smtClean="0">
                <a:solidFill>
                  <a:schemeClr val="tx1"/>
                </a:solidFill>
              </a:rPr>
              <a:t> </a:t>
            </a:r>
            <a:r>
              <a:rPr lang="en-US" sz="2400" b="1" dirty="0" smtClean="0">
                <a:solidFill>
                  <a:schemeClr val="tx1"/>
                </a:solidFill>
              </a:rPr>
              <a:t>negative  cognitions</a:t>
            </a:r>
            <a:r>
              <a:rPr lang="en-US" sz="2400" dirty="0" smtClean="0"/>
              <a:t>, </a:t>
            </a:r>
            <a:r>
              <a:rPr lang="en-US" sz="2400" b="1" i="1" dirty="0" smtClean="0">
                <a:solidFill>
                  <a:schemeClr val="tx1"/>
                </a:solidFill>
              </a:rPr>
              <a:t>r</a:t>
            </a:r>
            <a:r>
              <a:rPr lang="en-US" sz="2400" b="1" dirty="0" smtClean="0">
                <a:solidFill>
                  <a:schemeClr val="tx1"/>
                </a:solidFill>
              </a:rPr>
              <a:t>(144)= .25, </a:t>
            </a:r>
            <a:r>
              <a:rPr lang="en-US" sz="2400" b="1" i="1" dirty="0" smtClean="0">
                <a:solidFill>
                  <a:schemeClr val="tx1"/>
                </a:solidFill>
              </a:rPr>
              <a:t>p</a:t>
            </a:r>
            <a:r>
              <a:rPr lang="en-US" sz="2400" b="1" dirty="0" smtClean="0">
                <a:solidFill>
                  <a:schemeClr val="tx1"/>
                </a:solidFill>
              </a:rPr>
              <a:t> &lt; .01</a:t>
            </a:r>
            <a:r>
              <a:rPr lang="en-US" sz="2400" dirty="0" smtClean="0">
                <a:solidFill>
                  <a:schemeClr val="tx1"/>
                </a:solidFill>
              </a:rPr>
              <a:t>,</a:t>
            </a:r>
            <a:r>
              <a:rPr lang="en-US" sz="2400" dirty="0" smtClean="0">
                <a:solidFill>
                  <a:srgbClr val="FF0000"/>
                </a:solidFill>
              </a:rPr>
              <a:t> </a:t>
            </a:r>
            <a:r>
              <a:rPr lang="en-US" sz="2400" dirty="0" smtClean="0"/>
              <a:t>regardless of diagnosis disclosure in the vignette. </a:t>
            </a:r>
            <a:endParaRPr lang="en-US" sz="2400" dirty="0"/>
          </a:p>
        </p:txBody>
      </p:sp>
    </p:spTree>
    <p:extLst>
      <p:ext uri="{BB962C8B-B14F-4D97-AF65-F5344CB8AC3E}">
        <p14:creationId xmlns:p14="http://schemas.microsoft.com/office/powerpoint/2010/main" val="66939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p:cNvGraphicFramePr>
          <p:nvPr>
            <p:extLst>
              <p:ext uri="{D42A27DB-BD31-4B8C-83A1-F6EECF244321}">
                <p14:modId xmlns:p14="http://schemas.microsoft.com/office/powerpoint/2010/main" val="3371104533"/>
              </p:ext>
            </p:extLst>
          </p:nvPr>
        </p:nvGraphicFramePr>
        <p:xfrm>
          <a:off x="5440680" y="2636520"/>
          <a:ext cx="6563804" cy="361938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95052" y="544195"/>
            <a:ext cx="10058400" cy="852556"/>
          </a:xfrm>
        </p:spPr>
        <p:txBody>
          <a:bodyPr>
            <a:normAutofit/>
          </a:bodyPr>
          <a:lstStyle/>
          <a:p>
            <a:r>
              <a:rPr lang="en-US" b="1" dirty="0" smtClean="0"/>
              <a:t>Behavioral Response Results</a:t>
            </a:r>
            <a:endParaRPr lang="en-US" b="1" dirty="0">
              <a:solidFill>
                <a:srgbClr val="FF0000"/>
              </a:solidFill>
            </a:endParaRPr>
          </a:p>
        </p:txBody>
      </p:sp>
      <p:sp>
        <p:nvSpPr>
          <p:cNvPr id="3" name="Content Placeholder 2"/>
          <p:cNvSpPr>
            <a:spLocks noGrp="1"/>
          </p:cNvSpPr>
          <p:nvPr>
            <p:ph idx="1"/>
          </p:nvPr>
        </p:nvSpPr>
        <p:spPr>
          <a:xfrm>
            <a:off x="457164" y="1746539"/>
            <a:ext cx="11280846" cy="4023360"/>
          </a:xfrm>
        </p:spPr>
        <p:txBody>
          <a:bodyPr>
            <a:normAutofit/>
          </a:bodyPr>
          <a:lstStyle/>
          <a:p>
            <a:pPr>
              <a:buFont typeface="Wingdings" panose="05000000000000000000" pitchFamily="2" charset="2"/>
              <a:buChar char="§"/>
            </a:pPr>
            <a:r>
              <a:rPr lang="en-US" sz="2400" dirty="0" smtClean="0"/>
              <a:t> First-hand </a:t>
            </a:r>
            <a:r>
              <a:rPr lang="en-US" sz="2400" dirty="0"/>
              <a:t>experience </a:t>
            </a:r>
            <a:r>
              <a:rPr lang="en-US" sz="2400" dirty="0" smtClean="0"/>
              <a:t>with autism significantly </a:t>
            </a:r>
            <a:r>
              <a:rPr lang="en-US" sz="2400" dirty="0"/>
              <a:t>interacted with diagnostic label for behavioral responses, </a:t>
            </a:r>
            <a:r>
              <a:rPr lang="en-US" sz="2400" b="1" i="1" dirty="0">
                <a:solidFill>
                  <a:schemeClr val="tx1"/>
                </a:solidFill>
              </a:rPr>
              <a:t>F</a:t>
            </a:r>
            <a:r>
              <a:rPr lang="en-US" sz="2400" b="1" dirty="0">
                <a:solidFill>
                  <a:schemeClr val="tx1"/>
                </a:solidFill>
              </a:rPr>
              <a:t>(1, 146</a:t>
            </a:r>
            <a:r>
              <a:rPr lang="en-US" sz="2400" b="1" dirty="0" smtClean="0">
                <a:solidFill>
                  <a:schemeClr val="tx1"/>
                </a:solidFill>
              </a:rPr>
              <a:t>) = 5.52</a:t>
            </a:r>
            <a:r>
              <a:rPr lang="en-US" sz="2400" b="1" dirty="0">
                <a:solidFill>
                  <a:schemeClr val="tx1"/>
                </a:solidFill>
              </a:rPr>
              <a:t>, </a:t>
            </a:r>
            <a:r>
              <a:rPr lang="en-US" sz="2400" b="1" i="1" dirty="0" smtClean="0">
                <a:solidFill>
                  <a:schemeClr val="tx1"/>
                </a:solidFill>
              </a:rPr>
              <a:t>p </a:t>
            </a:r>
            <a:r>
              <a:rPr lang="en-US" sz="2400" b="1" dirty="0" smtClean="0">
                <a:solidFill>
                  <a:schemeClr val="tx1"/>
                </a:solidFill>
              </a:rPr>
              <a:t>&lt;.05, </a:t>
            </a:r>
            <a:r>
              <a:rPr lang="en-US" sz="2400" b="1" i="1" dirty="0" smtClean="0">
                <a:solidFill>
                  <a:schemeClr val="tx1"/>
                </a:solidFill>
              </a:rPr>
              <a:t>d</a:t>
            </a:r>
            <a:r>
              <a:rPr lang="en-US" sz="2400" b="1" dirty="0" smtClean="0">
                <a:solidFill>
                  <a:schemeClr val="tx1"/>
                </a:solidFill>
              </a:rPr>
              <a:t> = .02, power = .65</a:t>
            </a:r>
            <a:r>
              <a:rPr lang="en-US" sz="2400" dirty="0" smtClean="0"/>
              <a:t>.</a:t>
            </a:r>
          </a:p>
          <a:p>
            <a:pPr>
              <a:buFont typeface="Wingdings" panose="05000000000000000000" pitchFamily="2" charset="2"/>
              <a:buChar char="§"/>
            </a:pPr>
            <a:r>
              <a:rPr lang="en-US" sz="2400" dirty="0" smtClean="0"/>
              <a:t> Specifically</a:t>
            </a:r>
            <a:r>
              <a:rPr lang="en-US" sz="2400" dirty="0"/>
              <a:t>, </a:t>
            </a:r>
            <a:r>
              <a:rPr lang="en-US" sz="2400" b="1" dirty="0">
                <a:solidFill>
                  <a:schemeClr val="tx1"/>
                </a:solidFill>
              </a:rPr>
              <a:t>experience </a:t>
            </a:r>
            <a:br>
              <a:rPr lang="en-US" sz="2400" b="1" dirty="0">
                <a:solidFill>
                  <a:schemeClr val="tx1"/>
                </a:solidFill>
              </a:rPr>
            </a:br>
            <a:r>
              <a:rPr lang="en-US" sz="2400" b="1" dirty="0" smtClean="0">
                <a:solidFill>
                  <a:schemeClr val="tx1"/>
                </a:solidFill>
              </a:rPr>
              <a:t>correlated </a:t>
            </a:r>
            <a:r>
              <a:rPr lang="en-US" sz="2400" b="1" dirty="0">
                <a:solidFill>
                  <a:schemeClr val="tx1"/>
                </a:solidFill>
              </a:rPr>
              <a:t>with less behavioral </a:t>
            </a:r>
            <a:br>
              <a:rPr lang="en-US" sz="2400" b="1" dirty="0">
                <a:solidFill>
                  <a:schemeClr val="tx1"/>
                </a:solidFill>
              </a:rPr>
            </a:br>
            <a:r>
              <a:rPr lang="en-US" sz="2400" b="1" dirty="0" smtClean="0">
                <a:solidFill>
                  <a:schemeClr val="tx1"/>
                </a:solidFill>
              </a:rPr>
              <a:t>negativity when diagnosis was known,							    but not when it wasn’t</a:t>
            </a:r>
            <a:r>
              <a:rPr lang="en-US" sz="2400" b="1" dirty="0" smtClean="0"/>
              <a:t>. </a:t>
            </a:r>
          </a:p>
          <a:p>
            <a:pPr>
              <a:buFont typeface="Wingdings" panose="05000000000000000000" pitchFamily="2" charset="2"/>
              <a:buChar char="§"/>
            </a:pPr>
            <a:r>
              <a:rPr lang="en-US" sz="2400" dirty="0" smtClean="0"/>
              <a:t> Responses across labeling</a:t>
            </a:r>
            <a:r>
              <a:rPr lang="en-US" sz="2400" dirty="0"/>
              <a:t/>
            </a:r>
            <a:br>
              <a:rPr lang="en-US" sz="2400" dirty="0"/>
            </a:br>
            <a:r>
              <a:rPr lang="en-US" sz="2400" dirty="0"/>
              <a:t>conditions did not differ for </a:t>
            </a:r>
            <a:br>
              <a:rPr lang="en-US" sz="2400" dirty="0"/>
            </a:br>
            <a:r>
              <a:rPr lang="en-US" sz="2400" dirty="0"/>
              <a:t>those </a:t>
            </a:r>
            <a:r>
              <a:rPr lang="en-US" sz="2400" dirty="0" smtClean="0"/>
              <a:t>lacking experience with ASD.</a:t>
            </a:r>
            <a:r>
              <a:rPr lang="en-US" sz="2400" dirty="0"/>
              <a:t> </a:t>
            </a:r>
          </a:p>
          <a:p>
            <a:pPr marL="0" indent="0">
              <a:buNone/>
            </a:pPr>
            <a:endParaRPr lang="en-US" sz="2400" dirty="0"/>
          </a:p>
          <a:p>
            <a:pPr marL="457200" indent="-457200">
              <a:buFont typeface="+mj-lt"/>
              <a:buAutoNum type="arabicPeriod"/>
            </a:pPr>
            <a:endParaRPr lang="en-US" sz="2800"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11</a:t>
            </a:fld>
            <a:endParaRPr lang="en-US" sz="1400" dirty="0"/>
          </a:p>
        </p:txBody>
      </p:sp>
    </p:spTree>
    <p:extLst>
      <p:ext uri="{BB962C8B-B14F-4D97-AF65-F5344CB8AC3E}">
        <p14:creationId xmlns:p14="http://schemas.microsoft.com/office/powerpoint/2010/main" val="413881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Behavioral Response </a:t>
            </a:r>
            <a:r>
              <a:rPr lang="en-US" b="1" dirty="0" smtClean="0"/>
              <a:t>Results Cont’d</a:t>
            </a:r>
            <a:endParaRPr lang="en-US" b="1" dirty="0"/>
          </a:p>
        </p:txBody>
      </p:sp>
      <p:sp>
        <p:nvSpPr>
          <p:cNvPr id="3" name="Content Placeholder 2"/>
          <p:cNvSpPr>
            <a:spLocks noGrp="1"/>
          </p:cNvSpPr>
          <p:nvPr>
            <p:ph idx="1"/>
          </p:nvPr>
        </p:nvSpPr>
        <p:spPr/>
        <p:txBody>
          <a:bodyPr/>
          <a:lstStyle/>
          <a:p>
            <a:pPr lvl="2">
              <a:buFont typeface="Wingdings" panose="05000000000000000000" pitchFamily="2" charset="2"/>
              <a:buChar char="§"/>
            </a:pPr>
            <a:r>
              <a:rPr lang="en-US" sz="2400" dirty="0" smtClean="0"/>
              <a:t> </a:t>
            </a:r>
            <a:r>
              <a:rPr lang="en-US" sz="2400" b="1" dirty="0" smtClean="0">
                <a:solidFill>
                  <a:schemeClr val="tx1"/>
                </a:solidFill>
              </a:rPr>
              <a:t>Age</a:t>
            </a:r>
            <a:r>
              <a:rPr lang="en-US" sz="2400" dirty="0" smtClean="0"/>
              <a:t> </a:t>
            </a:r>
            <a:r>
              <a:rPr lang="en-US" sz="2400" dirty="0"/>
              <a:t>was </a:t>
            </a:r>
            <a:r>
              <a:rPr lang="en-US" sz="2400" b="1" dirty="0">
                <a:solidFill>
                  <a:schemeClr val="tx1"/>
                </a:solidFill>
              </a:rPr>
              <a:t>negatively correlated </a:t>
            </a:r>
            <a:r>
              <a:rPr lang="en-US" sz="2400" dirty="0"/>
              <a:t> with negative behavioral responses, such that </a:t>
            </a:r>
            <a:r>
              <a:rPr lang="en-US" sz="2400" b="1" dirty="0" smtClean="0">
                <a:solidFill>
                  <a:schemeClr val="tx1"/>
                </a:solidFill>
              </a:rPr>
              <a:t>younger</a:t>
            </a:r>
            <a:r>
              <a:rPr lang="en-US" sz="2400" dirty="0" smtClean="0"/>
              <a:t> </a:t>
            </a:r>
            <a:r>
              <a:rPr lang="en-US" sz="2400" dirty="0"/>
              <a:t>students responded more </a:t>
            </a:r>
            <a:r>
              <a:rPr lang="en-US" sz="2400" b="1" dirty="0" smtClean="0">
                <a:solidFill>
                  <a:schemeClr val="tx1"/>
                </a:solidFill>
              </a:rPr>
              <a:t>positively</a:t>
            </a:r>
            <a:r>
              <a:rPr lang="en-US" sz="2400" dirty="0" smtClean="0"/>
              <a:t>, </a:t>
            </a:r>
            <a:r>
              <a:rPr lang="en-US" sz="2400" b="1" i="1" dirty="0" smtClean="0">
                <a:solidFill>
                  <a:schemeClr val="tx1"/>
                </a:solidFill>
              </a:rPr>
              <a:t>r</a:t>
            </a:r>
            <a:r>
              <a:rPr lang="en-US" sz="2400" b="1" dirty="0" smtClean="0">
                <a:solidFill>
                  <a:schemeClr val="tx1"/>
                </a:solidFill>
              </a:rPr>
              <a:t>(152) </a:t>
            </a:r>
            <a:r>
              <a:rPr lang="en-US" sz="2400" b="1" dirty="0">
                <a:solidFill>
                  <a:schemeClr val="tx1"/>
                </a:solidFill>
              </a:rPr>
              <a:t>= </a:t>
            </a:r>
            <a:r>
              <a:rPr lang="en-US" sz="2400" b="1" dirty="0" smtClean="0">
                <a:solidFill>
                  <a:schemeClr val="tx1"/>
                </a:solidFill>
              </a:rPr>
              <a:t>-.21, </a:t>
            </a:r>
            <a:r>
              <a:rPr lang="en-US" sz="2400" b="1" i="1" dirty="0">
                <a:solidFill>
                  <a:schemeClr val="tx1"/>
                </a:solidFill>
              </a:rPr>
              <a:t>p</a:t>
            </a:r>
            <a:r>
              <a:rPr lang="en-US" sz="2400" b="1" dirty="0">
                <a:solidFill>
                  <a:schemeClr val="tx1"/>
                </a:solidFill>
              </a:rPr>
              <a:t> </a:t>
            </a:r>
            <a:r>
              <a:rPr lang="en-US" sz="2400" b="1" dirty="0" smtClean="0">
                <a:solidFill>
                  <a:schemeClr val="tx1"/>
                </a:solidFill>
              </a:rPr>
              <a:t>&lt; </a:t>
            </a:r>
            <a:r>
              <a:rPr lang="en-US" sz="2400" b="1" dirty="0">
                <a:solidFill>
                  <a:schemeClr val="tx1"/>
                </a:solidFill>
              </a:rPr>
              <a:t>.</a:t>
            </a:r>
            <a:r>
              <a:rPr lang="en-US" sz="2400" b="1" dirty="0" smtClean="0">
                <a:solidFill>
                  <a:schemeClr val="tx1"/>
                </a:solidFill>
              </a:rPr>
              <a:t>01</a:t>
            </a:r>
            <a:r>
              <a:rPr lang="en-US" sz="2400" b="1" dirty="0" smtClean="0"/>
              <a:t>. </a:t>
            </a:r>
            <a:endParaRPr lang="en-US" sz="2400" b="1" dirty="0"/>
          </a:p>
          <a:p>
            <a:pPr lvl="2"/>
            <a:endParaRPr lang="en-US"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12</a:t>
            </a:fld>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7016" y="2865452"/>
            <a:ext cx="3587416" cy="2508151"/>
          </a:xfrm>
          <a:prstGeom prst="rect">
            <a:avLst/>
          </a:prstGeom>
          <a:effectLst>
            <a:softEdge rad="292100"/>
          </a:effectLst>
        </p:spPr>
      </p:pic>
    </p:spTree>
    <p:extLst>
      <p:ext uri="{BB962C8B-B14F-4D97-AF65-F5344CB8AC3E}">
        <p14:creationId xmlns:p14="http://schemas.microsoft.com/office/powerpoint/2010/main" val="67209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9631"/>
            <a:ext cx="10058400" cy="1450757"/>
          </a:xfrm>
        </p:spPr>
        <p:txBody>
          <a:bodyPr/>
          <a:lstStyle/>
          <a:p>
            <a:r>
              <a:rPr lang="en-US" b="1" dirty="0" smtClean="0"/>
              <a:t>Results - Religiosity</a:t>
            </a:r>
            <a:endParaRPr lang="en-US" b="1" dirty="0"/>
          </a:p>
        </p:txBody>
      </p:sp>
      <p:sp>
        <p:nvSpPr>
          <p:cNvPr id="3" name="Content Placeholder 2"/>
          <p:cNvSpPr>
            <a:spLocks noGrp="1"/>
          </p:cNvSpPr>
          <p:nvPr>
            <p:ph idx="1"/>
          </p:nvPr>
        </p:nvSpPr>
        <p:spPr/>
        <p:txBody>
          <a:bodyPr>
            <a:normAutofit/>
          </a:bodyPr>
          <a:lstStyle/>
          <a:p>
            <a:pPr lvl="2">
              <a:buFont typeface="Wingdings" panose="05000000000000000000" pitchFamily="2" charset="2"/>
              <a:buChar char="§"/>
            </a:pPr>
            <a:r>
              <a:rPr lang="en-US" sz="2400" dirty="0" smtClean="0"/>
              <a:t> </a:t>
            </a:r>
            <a:r>
              <a:rPr lang="en-US" sz="2400" b="1" dirty="0" smtClean="0">
                <a:solidFill>
                  <a:schemeClr val="tx1"/>
                </a:solidFill>
              </a:rPr>
              <a:t>Religiosity overall</a:t>
            </a:r>
            <a:r>
              <a:rPr lang="en-US" sz="2400" dirty="0" smtClean="0">
                <a:solidFill>
                  <a:schemeClr val="tx1"/>
                </a:solidFill>
              </a:rPr>
              <a:t> </a:t>
            </a:r>
            <a:r>
              <a:rPr lang="en-US" sz="2400" dirty="0" smtClean="0"/>
              <a:t>was correlated with </a:t>
            </a:r>
            <a:r>
              <a:rPr lang="en-US" sz="2400" b="1" dirty="0" smtClean="0">
                <a:solidFill>
                  <a:schemeClr val="tx1"/>
                </a:solidFill>
              </a:rPr>
              <a:t>acceptance</a:t>
            </a:r>
            <a:r>
              <a:rPr lang="en-US" sz="2400" dirty="0" smtClean="0"/>
              <a:t> of autistic individuals.</a:t>
            </a:r>
          </a:p>
          <a:p>
            <a:pPr lvl="3">
              <a:buFont typeface="Wingdings" panose="05000000000000000000" pitchFamily="2" charset="2"/>
              <a:buChar char="§"/>
            </a:pPr>
            <a:r>
              <a:rPr lang="en-US" sz="2400" dirty="0" smtClean="0"/>
              <a:t> Those identifying as religious reported spending more </a:t>
            </a:r>
            <a:r>
              <a:rPr lang="en-US" sz="2400" dirty="0"/>
              <a:t>time with </a:t>
            </a:r>
            <a:r>
              <a:rPr lang="en-US" sz="2400" dirty="0" smtClean="0"/>
              <a:t>autistics, </a:t>
            </a:r>
            <a:r>
              <a:rPr lang="en-US" sz="2400" b="1" i="1" dirty="0">
                <a:solidFill>
                  <a:schemeClr val="tx1"/>
                </a:solidFill>
              </a:rPr>
              <a:t>r</a:t>
            </a:r>
            <a:r>
              <a:rPr lang="en-US" sz="2400" b="1" dirty="0">
                <a:solidFill>
                  <a:schemeClr val="tx1"/>
                </a:solidFill>
              </a:rPr>
              <a:t>(94) = .36, </a:t>
            </a:r>
            <a:r>
              <a:rPr lang="en-US" sz="2400" b="1" i="1" dirty="0">
                <a:solidFill>
                  <a:schemeClr val="tx1"/>
                </a:solidFill>
              </a:rPr>
              <a:t>p</a:t>
            </a:r>
            <a:r>
              <a:rPr lang="en-US" sz="2400" b="1" dirty="0">
                <a:solidFill>
                  <a:schemeClr val="tx1"/>
                </a:solidFill>
              </a:rPr>
              <a:t> &lt; .</a:t>
            </a:r>
            <a:r>
              <a:rPr lang="en-US" sz="2400" b="1" dirty="0" smtClean="0">
                <a:solidFill>
                  <a:schemeClr val="tx1"/>
                </a:solidFill>
              </a:rPr>
              <a:t>05</a:t>
            </a:r>
            <a:r>
              <a:rPr lang="en-US" sz="2400" dirty="0" smtClean="0"/>
              <a:t>, and also </a:t>
            </a:r>
            <a:r>
              <a:rPr lang="en-US" sz="2400" dirty="0"/>
              <a:t>exhibit less behavioral and affective negativity toward </a:t>
            </a:r>
            <a:r>
              <a:rPr lang="en-US" sz="2400" dirty="0" smtClean="0"/>
              <a:t>them</a:t>
            </a:r>
            <a:r>
              <a:rPr lang="en-US" sz="2400" dirty="0" smtClean="0">
                <a:solidFill>
                  <a:schemeClr val="tx1"/>
                </a:solidFill>
              </a:rPr>
              <a:t>, </a:t>
            </a:r>
            <a:r>
              <a:rPr lang="en-US" sz="2400" b="1" i="1" dirty="0">
                <a:solidFill>
                  <a:schemeClr val="tx1"/>
                </a:solidFill>
              </a:rPr>
              <a:t>r</a:t>
            </a:r>
            <a:r>
              <a:rPr lang="en-US" sz="2400" b="1" dirty="0">
                <a:solidFill>
                  <a:schemeClr val="tx1"/>
                </a:solidFill>
              </a:rPr>
              <a:t>(68) = -.24, </a:t>
            </a:r>
            <a:r>
              <a:rPr lang="en-US" sz="2400" b="1" i="1" dirty="0">
                <a:solidFill>
                  <a:schemeClr val="tx1"/>
                </a:solidFill>
              </a:rPr>
              <a:t>p</a:t>
            </a:r>
            <a:r>
              <a:rPr lang="en-US" sz="2400" b="1" dirty="0">
                <a:solidFill>
                  <a:schemeClr val="tx1"/>
                </a:solidFill>
              </a:rPr>
              <a:t> &lt;.05</a:t>
            </a:r>
            <a:r>
              <a:rPr lang="en-US" sz="2400" b="1" dirty="0"/>
              <a:t>. </a:t>
            </a:r>
          </a:p>
          <a:p>
            <a:pPr lvl="3">
              <a:buFont typeface="Wingdings" panose="05000000000000000000" pitchFamily="2" charset="2"/>
              <a:buChar char="§"/>
            </a:pPr>
            <a:r>
              <a:rPr lang="en-US" sz="2400" dirty="0" smtClean="0"/>
              <a:t> Importance of religion correlated with fewer negative </a:t>
            </a:r>
            <a:r>
              <a:rPr lang="en-US" sz="2400" b="1" dirty="0" smtClean="0">
                <a:solidFill>
                  <a:schemeClr val="tx1"/>
                </a:solidFill>
              </a:rPr>
              <a:t>affective</a:t>
            </a:r>
            <a:r>
              <a:rPr lang="en-US" sz="2400" dirty="0" smtClean="0"/>
              <a:t> and </a:t>
            </a:r>
            <a:r>
              <a:rPr lang="en-US" sz="2400" b="1" dirty="0" smtClean="0">
                <a:solidFill>
                  <a:schemeClr val="tx1"/>
                </a:solidFill>
              </a:rPr>
              <a:t>behavioral</a:t>
            </a:r>
            <a:r>
              <a:rPr lang="en-US" sz="2400" dirty="0" smtClean="0"/>
              <a:t> responses, </a:t>
            </a:r>
            <a:r>
              <a:rPr lang="en-US" sz="2400" b="1" i="1" dirty="0" smtClean="0">
                <a:solidFill>
                  <a:schemeClr val="tx1"/>
                </a:solidFill>
              </a:rPr>
              <a:t>r</a:t>
            </a:r>
            <a:r>
              <a:rPr lang="en-US" sz="2400" b="1" dirty="0" smtClean="0">
                <a:solidFill>
                  <a:schemeClr val="tx1"/>
                </a:solidFill>
              </a:rPr>
              <a:t>(69) = -.30,</a:t>
            </a:r>
            <a:r>
              <a:rPr lang="en-US" sz="2400" b="1" i="1" dirty="0" smtClean="0">
                <a:solidFill>
                  <a:schemeClr val="tx1"/>
                </a:solidFill>
              </a:rPr>
              <a:t> p </a:t>
            </a:r>
            <a:r>
              <a:rPr lang="en-US" sz="2400" b="1" dirty="0" smtClean="0">
                <a:solidFill>
                  <a:schemeClr val="tx1"/>
                </a:solidFill>
              </a:rPr>
              <a:t>&lt; .05 </a:t>
            </a:r>
            <a:r>
              <a:rPr lang="en-US" sz="2400" dirty="0" smtClean="0"/>
              <a:t>and </a:t>
            </a:r>
            <a:r>
              <a:rPr lang="en-US" sz="2400" b="1" i="1" dirty="0" smtClean="0">
                <a:solidFill>
                  <a:schemeClr val="tx1"/>
                </a:solidFill>
              </a:rPr>
              <a:t>r</a:t>
            </a:r>
            <a:r>
              <a:rPr lang="en-US" sz="2400" b="1" dirty="0" smtClean="0">
                <a:solidFill>
                  <a:schemeClr val="tx1"/>
                </a:solidFill>
              </a:rPr>
              <a:t>(68) = -.29,</a:t>
            </a:r>
            <a:r>
              <a:rPr lang="en-US" sz="2400" b="1" i="1" dirty="0" smtClean="0">
                <a:solidFill>
                  <a:schemeClr val="tx1"/>
                </a:solidFill>
              </a:rPr>
              <a:t> p </a:t>
            </a:r>
            <a:r>
              <a:rPr lang="en-US" sz="2400" b="1" dirty="0" smtClean="0">
                <a:solidFill>
                  <a:schemeClr val="tx1"/>
                </a:solidFill>
              </a:rPr>
              <a:t>&lt; .05</a:t>
            </a:r>
            <a:r>
              <a:rPr lang="en-US" sz="2400" b="1" dirty="0" smtClean="0"/>
              <a:t>.</a:t>
            </a:r>
          </a:p>
          <a:p>
            <a:pPr lvl="3">
              <a:buFont typeface="Wingdings" panose="05000000000000000000" pitchFamily="2" charset="2"/>
              <a:buChar char="§"/>
            </a:pPr>
            <a:r>
              <a:rPr lang="en-US" sz="2400" dirty="0" smtClean="0"/>
              <a:t> Both </a:t>
            </a:r>
            <a:r>
              <a:rPr lang="en-US" sz="2400" b="1" dirty="0">
                <a:solidFill>
                  <a:schemeClr val="tx1"/>
                </a:solidFill>
              </a:rPr>
              <a:t>hours per week devoted to religion</a:t>
            </a:r>
            <a:r>
              <a:rPr lang="en-US" sz="2400" dirty="0">
                <a:solidFill>
                  <a:schemeClr val="tx1"/>
                </a:solidFill>
              </a:rPr>
              <a:t> </a:t>
            </a:r>
            <a:r>
              <a:rPr lang="en-US" sz="2400" dirty="0"/>
              <a:t>and </a:t>
            </a:r>
            <a:r>
              <a:rPr lang="en-US" sz="2400" b="1" dirty="0">
                <a:solidFill>
                  <a:schemeClr val="tx1"/>
                </a:solidFill>
              </a:rPr>
              <a:t>self-reported importance of religion</a:t>
            </a:r>
            <a:r>
              <a:rPr lang="en-US" sz="2400" dirty="0">
                <a:solidFill>
                  <a:schemeClr val="tx1"/>
                </a:solidFill>
              </a:rPr>
              <a:t> </a:t>
            </a:r>
            <a:r>
              <a:rPr lang="en-US" sz="2400" dirty="0"/>
              <a:t>were </a:t>
            </a:r>
            <a:r>
              <a:rPr lang="en-US" sz="2400" b="1" dirty="0">
                <a:solidFill>
                  <a:schemeClr val="tx1"/>
                </a:solidFill>
              </a:rPr>
              <a:t>positively correlated </a:t>
            </a:r>
            <a:r>
              <a:rPr lang="en-US" sz="2400" dirty="0"/>
              <a:t>with </a:t>
            </a:r>
            <a:r>
              <a:rPr lang="en-US" sz="2400" b="1" dirty="0">
                <a:solidFill>
                  <a:schemeClr val="tx1"/>
                </a:solidFill>
              </a:rPr>
              <a:t>frequency of time spent </a:t>
            </a:r>
            <a:r>
              <a:rPr lang="en-US" sz="2400" dirty="0"/>
              <a:t>with  autistics. </a:t>
            </a:r>
            <a:r>
              <a:rPr lang="en-US" sz="2400" b="1" dirty="0">
                <a:solidFill>
                  <a:schemeClr val="tx1"/>
                </a:solidFill>
              </a:rPr>
              <a:t>Both</a:t>
            </a:r>
            <a:r>
              <a:rPr lang="en-US" sz="2400" dirty="0">
                <a:solidFill>
                  <a:schemeClr val="tx1"/>
                </a:solidFill>
              </a:rPr>
              <a:t> </a:t>
            </a:r>
            <a:r>
              <a:rPr lang="en-US" sz="2400" b="1" i="1" dirty="0">
                <a:solidFill>
                  <a:schemeClr val="tx1"/>
                </a:solidFill>
              </a:rPr>
              <a:t>r</a:t>
            </a:r>
            <a:r>
              <a:rPr lang="en-US" sz="2400" b="1" dirty="0">
                <a:solidFill>
                  <a:schemeClr val="tx1"/>
                </a:solidFill>
              </a:rPr>
              <a:t>(45) = .36, </a:t>
            </a:r>
            <a:r>
              <a:rPr lang="en-US" sz="2400" b="1" i="1" dirty="0">
                <a:solidFill>
                  <a:schemeClr val="tx1"/>
                </a:solidFill>
              </a:rPr>
              <a:t>p</a:t>
            </a:r>
            <a:r>
              <a:rPr lang="en-US" sz="2400" b="1" dirty="0">
                <a:solidFill>
                  <a:schemeClr val="tx1"/>
                </a:solidFill>
              </a:rPr>
              <a:t> &lt; .</a:t>
            </a:r>
            <a:r>
              <a:rPr lang="en-US" sz="2400" b="1" dirty="0" smtClean="0">
                <a:solidFill>
                  <a:schemeClr val="tx1"/>
                </a:solidFill>
              </a:rPr>
              <a:t>05</a:t>
            </a:r>
            <a:r>
              <a:rPr lang="en-US" sz="2400" b="1" dirty="0" smtClean="0"/>
              <a:t>.</a:t>
            </a:r>
            <a:endParaRPr lang="en-US" sz="2400" b="1" dirty="0"/>
          </a:p>
          <a:p>
            <a:pPr lvl="2">
              <a:buFont typeface="Wingdings" panose="05000000000000000000" pitchFamily="2" charset="2"/>
              <a:buChar char="§"/>
            </a:pPr>
            <a:endParaRPr lang="en-US" sz="2400" b="1" dirty="0" smtClean="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13</a:t>
            </a:fld>
            <a:endParaRPr lang="en-US" sz="1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92862" y="310722"/>
            <a:ext cx="1052085" cy="121339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15225" y="222110"/>
            <a:ext cx="1019912" cy="1279889"/>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67260" y="212569"/>
            <a:ext cx="1373004" cy="1289430"/>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69661" y="178228"/>
            <a:ext cx="1478384" cy="1478384"/>
          </a:xfrm>
          <a:prstGeom prst="rect">
            <a:avLst/>
          </a:prstGeom>
          <a:effectLst>
            <a:softEdge rad="317500"/>
          </a:effectLst>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098120" y="294594"/>
            <a:ext cx="1217105" cy="1245652"/>
          </a:xfrm>
          <a:prstGeom prst="rect">
            <a:avLst/>
          </a:prstGeom>
        </p:spPr>
      </p:pic>
    </p:spTree>
    <p:extLst>
      <p:ext uri="{BB962C8B-B14F-4D97-AF65-F5344CB8AC3E}">
        <p14:creationId xmlns:p14="http://schemas.microsoft.com/office/powerpoint/2010/main" val="373887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a:xfrm>
            <a:off x="692727" y="1845734"/>
            <a:ext cx="11055927" cy="4458084"/>
          </a:xfrm>
        </p:spPr>
        <p:txBody>
          <a:bodyPr>
            <a:normAutofit/>
          </a:bodyPr>
          <a:lstStyle/>
          <a:p>
            <a:pPr lvl="1">
              <a:buFont typeface="Wingdings" panose="05000000000000000000" pitchFamily="2" charset="2"/>
              <a:buChar char="§"/>
            </a:pPr>
            <a:r>
              <a:rPr lang="en-US" sz="2800" b="1" dirty="0" smtClean="0">
                <a:solidFill>
                  <a:schemeClr val="tx1"/>
                </a:solidFill>
              </a:rPr>
              <a:t> Labels can be good or bad. </a:t>
            </a:r>
          </a:p>
          <a:p>
            <a:pPr lvl="2">
              <a:buFont typeface="Wingdings" panose="05000000000000000000" pitchFamily="2" charset="2"/>
              <a:buChar char="§"/>
            </a:pPr>
            <a:r>
              <a:rPr lang="en-US" sz="2600" dirty="0" smtClean="0"/>
              <a:t> Social labels imply disorder - that one is broken or flawed - and activate negative stereotypes (e.g., ASD). </a:t>
            </a:r>
          </a:p>
          <a:p>
            <a:pPr lvl="2">
              <a:buFont typeface="Wingdings" panose="05000000000000000000" pitchFamily="2" charset="2"/>
              <a:buChar char="§"/>
            </a:pPr>
            <a:r>
              <a:rPr lang="en-US" sz="2400" dirty="0" smtClean="0"/>
              <a:t> Diagnostic labels appear to clarify uncertainty about unusual behaviors (e.g., ASC).</a:t>
            </a:r>
          </a:p>
          <a:p>
            <a:pPr lvl="3">
              <a:buFont typeface="Wingdings" panose="05000000000000000000" pitchFamily="2" charset="2"/>
              <a:buChar char="§"/>
            </a:pPr>
            <a:r>
              <a:rPr lang="en-US" sz="2200" dirty="0" smtClean="0"/>
              <a:t> ASC terms and neurodiversity help reduce stereotypes; medical labels assist in cases of extreme impairment (i.e., allow for care services).</a:t>
            </a:r>
          </a:p>
          <a:p>
            <a:pPr lvl="1">
              <a:buFont typeface="Wingdings" panose="05000000000000000000" pitchFamily="2" charset="2"/>
              <a:buChar char="§"/>
            </a:pPr>
            <a:endParaRPr lang="en-US" sz="2200" b="1" dirty="0" smtClean="0"/>
          </a:p>
          <a:p>
            <a:pPr lvl="1">
              <a:buFont typeface="Wingdings" panose="05000000000000000000" pitchFamily="2" charset="2"/>
              <a:buChar char="§"/>
            </a:pPr>
            <a:r>
              <a:rPr lang="en-US" sz="2800" b="1" dirty="0">
                <a:solidFill>
                  <a:schemeClr val="tx1"/>
                </a:solidFill>
              </a:rPr>
              <a:t> Similarity and familiarity breed acceptance. </a:t>
            </a:r>
          </a:p>
          <a:p>
            <a:pPr lvl="2">
              <a:buFont typeface="Wingdings" panose="05000000000000000000" pitchFamily="2" charset="2"/>
              <a:buChar char="§"/>
            </a:pPr>
            <a:r>
              <a:rPr lang="en-US" sz="2600" dirty="0"/>
              <a:t>Religiosity is related to these factors. </a:t>
            </a:r>
          </a:p>
          <a:p>
            <a:pPr lvl="1">
              <a:buFont typeface="Wingdings" panose="05000000000000000000" pitchFamily="2" charset="2"/>
              <a:buChar char="§"/>
            </a:pPr>
            <a:endParaRPr lang="en-US" sz="2200" dirty="0" smtClean="0"/>
          </a:p>
          <a:p>
            <a:pPr lvl="1">
              <a:buFont typeface="Wingdings" panose="05000000000000000000" pitchFamily="2" charset="2"/>
              <a:buChar char="§"/>
            </a:pPr>
            <a:endParaRPr lang="en-US" sz="2200" dirty="0" smtClean="0"/>
          </a:p>
          <a:p>
            <a:pPr>
              <a:buFont typeface="Wingdings" panose="05000000000000000000" pitchFamily="2" charset="2"/>
              <a:buChar char="Ø"/>
            </a:pPr>
            <a:endParaRPr lang="en-US" sz="2400"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14</a:t>
            </a:fld>
            <a:endParaRPr lang="en-US" sz="1400" dirty="0"/>
          </a:p>
        </p:txBody>
      </p:sp>
    </p:spTree>
    <p:extLst>
      <p:ext uri="{BB962C8B-B14F-4D97-AF65-F5344CB8AC3E}">
        <p14:creationId xmlns:p14="http://schemas.microsoft.com/office/powerpoint/2010/main" val="366871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 and Future Research</a:t>
            </a:r>
            <a:endParaRPr lang="en-US" b="1" dirty="0"/>
          </a:p>
        </p:txBody>
      </p:sp>
      <p:sp>
        <p:nvSpPr>
          <p:cNvPr id="3" name="Footer Placeholder 2"/>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4" name="Slide Number Placeholder 3"/>
          <p:cNvSpPr>
            <a:spLocks noGrp="1"/>
          </p:cNvSpPr>
          <p:nvPr>
            <p:ph type="sldNum" sz="quarter" idx="12"/>
          </p:nvPr>
        </p:nvSpPr>
        <p:spPr/>
        <p:txBody>
          <a:bodyPr/>
          <a:lstStyle/>
          <a:p>
            <a:fld id="{23B9858B-6A7F-4832-9AEF-E65D10BFC3F7}" type="slidenum">
              <a:rPr lang="en-US" sz="1400" smtClean="0"/>
              <a:pPr/>
              <a:t>15</a:t>
            </a:fld>
            <a:endParaRPr lang="en-US" sz="1400" dirty="0"/>
          </a:p>
        </p:txBody>
      </p:sp>
      <p:sp>
        <p:nvSpPr>
          <p:cNvPr id="5" name="TextBox 4"/>
          <p:cNvSpPr txBox="1"/>
          <p:nvPr/>
        </p:nvSpPr>
        <p:spPr>
          <a:xfrm>
            <a:off x="1097280" y="1737360"/>
            <a:ext cx="10945090" cy="1477328"/>
          </a:xfrm>
          <a:prstGeom prst="rect">
            <a:avLst/>
          </a:prstGeom>
          <a:noFill/>
        </p:spPr>
        <p:txBody>
          <a:bodyPr wrap="square" rtlCol="0">
            <a:spAutoFit/>
          </a:bodyPr>
          <a:lstStyle/>
          <a:p>
            <a:pPr>
              <a:buFont typeface="Wingdings" panose="05000000000000000000" pitchFamily="2" charset="2"/>
              <a:buChar char="§"/>
            </a:pPr>
            <a:r>
              <a:rPr lang="en-US" sz="2400" b="1" dirty="0" smtClean="0"/>
              <a:t> Limitations</a:t>
            </a:r>
            <a:endParaRPr lang="en-US" sz="2400" b="1" dirty="0"/>
          </a:p>
          <a:p>
            <a:pPr lvl="1">
              <a:buFont typeface="Wingdings" panose="05000000000000000000" pitchFamily="2" charset="2"/>
              <a:buChar char="§"/>
            </a:pPr>
            <a:r>
              <a:rPr lang="en-US" sz="2200" dirty="0" smtClean="0"/>
              <a:t> We </a:t>
            </a:r>
            <a:r>
              <a:rPr lang="en-US" sz="2200" dirty="0"/>
              <a:t>did not assess participants’ empathy </a:t>
            </a:r>
            <a:r>
              <a:rPr lang="en-US" sz="2200" dirty="0" smtClean="0"/>
              <a:t>levels.</a:t>
            </a:r>
            <a:endParaRPr lang="en-US" sz="2200" dirty="0"/>
          </a:p>
          <a:p>
            <a:pPr lvl="1">
              <a:buFont typeface="Wingdings" panose="05000000000000000000" pitchFamily="2" charset="2"/>
              <a:buChar char="§"/>
            </a:pPr>
            <a:r>
              <a:rPr lang="en-US" sz="2200" dirty="0" smtClean="0"/>
              <a:t> Statistical </a:t>
            </a:r>
            <a:r>
              <a:rPr lang="en-US" sz="2200" dirty="0"/>
              <a:t>power - too few participants for some </a:t>
            </a:r>
            <a:r>
              <a:rPr lang="en-US" sz="2200" dirty="0" smtClean="0"/>
              <a:t>hypotheses due to attrition.</a:t>
            </a:r>
            <a:r>
              <a:rPr lang="en-US" sz="2200" dirty="0" smtClean="0">
                <a:solidFill>
                  <a:srgbClr val="C00000"/>
                </a:solidFill>
              </a:rPr>
              <a:t/>
            </a:r>
            <a:br>
              <a:rPr lang="en-US" sz="2200" dirty="0" smtClean="0">
                <a:solidFill>
                  <a:srgbClr val="C00000"/>
                </a:solidFill>
              </a:rPr>
            </a:br>
            <a:endParaRPr lang="en-US" sz="2200" dirty="0">
              <a:solidFill>
                <a:srgbClr val="C00000"/>
              </a:solidFill>
            </a:endParaRPr>
          </a:p>
        </p:txBody>
      </p:sp>
      <p:sp>
        <p:nvSpPr>
          <p:cNvPr id="6" name="Rectangle 5"/>
          <p:cNvSpPr/>
          <p:nvPr/>
        </p:nvSpPr>
        <p:spPr>
          <a:xfrm>
            <a:off x="1097280" y="2911118"/>
            <a:ext cx="10745348" cy="2154436"/>
          </a:xfrm>
          <a:prstGeom prst="rect">
            <a:avLst/>
          </a:prstGeom>
        </p:spPr>
        <p:txBody>
          <a:bodyPr wrap="square">
            <a:spAutoFit/>
          </a:bodyPr>
          <a:lstStyle/>
          <a:p>
            <a:pPr>
              <a:buFont typeface="Wingdings" panose="05000000000000000000" pitchFamily="2" charset="2"/>
              <a:buChar char="§"/>
            </a:pPr>
            <a:r>
              <a:rPr lang="en-US" sz="2400" b="1" dirty="0" smtClean="0"/>
              <a:t> Future </a:t>
            </a:r>
            <a:r>
              <a:rPr lang="en-US" sz="2400" b="1" dirty="0"/>
              <a:t>directions for this research: </a:t>
            </a:r>
          </a:p>
          <a:p>
            <a:pPr lvl="1">
              <a:buFont typeface="Wingdings" panose="05000000000000000000" pitchFamily="2" charset="2"/>
              <a:buChar char="§"/>
            </a:pPr>
            <a:r>
              <a:rPr lang="en-US" sz="2200" b="1" dirty="0" smtClean="0"/>
              <a:t> Measure</a:t>
            </a:r>
            <a:r>
              <a:rPr lang="en-US" sz="2200" dirty="0" smtClean="0"/>
              <a:t> </a:t>
            </a:r>
            <a:r>
              <a:rPr lang="en-US" sz="2200" b="1" dirty="0"/>
              <a:t>empathy</a:t>
            </a:r>
            <a:r>
              <a:rPr lang="en-US" sz="2200" dirty="0"/>
              <a:t>, and more closely </a:t>
            </a:r>
            <a:r>
              <a:rPr lang="en-US" sz="2200" b="1" dirty="0"/>
              <a:t>examine the role of age and </a:t>
            </a:r>
            <a:r>
              <a:rPr lang="en-US" sz="2200" b="1" dirty="0" smtClean="0"/>
              <a:t>religiosity in peer perceptions</a:t>
            </a:r>
            <a:r>
              <a:rPr lang="en-US" sz="2200" dirty="0" smtClean="0"/>
              <a:t>.</a:t>
            </a:r>
            <a:endParaRPr lang="en-US" sz="2200" dirty="0"/>
          </a:p>
          <a:p>
            <a:pPr lvl="1">
              <a:buFont typeface="Wingdings" panose="05000000000000000000" pitchFamily="2" charset="2"/>
              <a:buChar char="§"/>
            </a:pPr>
            <a:r>
              <a:rPr lang="en-US" sz="2200" dirty="0" smtClean="0"/>
              <a:t> Explore </a:t>
            </a:r>
            <a:r>
              <a:rPr lang="en-US" sz="2200" b="1" dirty="0"/>
              <a:t>autistics’</a:t>
            </a:r>
            <a:r>
              <a:rPr lang="en-US" sz="2200" dirty="0"/>
              <a:t> concept of </a:t>
            </a:r>
            <a:r>
              <a:rPr lang="en-US" sz="2200" b="1" dirty="0"/>
              <a:t>self-worth</a:t>
            </a:r>
            <a:r>
              <a:rPr lang="en-US" sz="2200" dirty="0"/>
              <a:t> and </a:t>
            </a:r>
            <a:r>
              <a:rPr lang="en-US" sz="2200" b="1" dirty="0"/>
              <a:t>comfort sharing their diagnosis </a:t>
            </a:r>
            <a:r>
              <a:rPr lang="en-US" sz="2200" dirty="0"/>
              <a:t>with others.</a:t>
            </a:r>
          </a:p>
          <a:p>
            <a:pPr lvl="1">
              <a:buFont typeface="Wingdings" panose="05000000000000000000" pitchFamily="2" charset="2"/>
              <a:buChar char="§"/>
            </a:pPr>
            <a:r>
              <a:rPr lang="en-US" sz="2200" dirty="0"/>
              <a:t> Examine </a:t>
            </a:r>
            <a:r>
              <a:rPr lang="en-US" sz="2200" b="1" dirty="0"/>
              <a:t>perceptions of mental illness and psychiatric conditions in the </a:t>
            </a:r>
            <a:r>
              <a:rPr lang="en-US" sz="2200" b="1" dirty="0" smtClean="0"/>
              <a:t>workplace</a:t>
            </a:r>
            <a:r>
              <a:rPr lang="en-US" sz="2200" dirty="0" smtClean="0"/>
              <a:t>.</a:t>
            </a:r>
            <a:endParaRPr lang="en-US" sz="2200" dirty="0"/>
          </a:p>
        </p:txBody>
      </p:sp>
    </p:spTree>
    <p:extLst>
      <p:ext uri="{BB962C8B-B14F-4D97-AF65-F5344CB8AC3E}">
        <p14:creationId xmlns:p14="http://schemas.microsoft.com/office/powerpoint/2010/main" val="2914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or Comments?</a:t>
            </a:r>
            <a:endParaRPr lang="en-US" b="1" dirty="0"/>
          </a:p>
        </p:txBody>
      </p:sp>
      <p:sp>
        <p:nvSpPr>
          <p:cNvPr id="3" name="Footer Placeholder 2"/>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4" name="Slide Number Placeholder 3"/>
          <p:cNvSpPr>
            <a:spLocks noGrp="1"/>
          </p:cNvSpPr>
          <p:nvPr>
            <p:ph type="sldNum" sz="quarter" idx="12"/>
          </p:nvPr>
        </p:nvSpPr>
        <p:spPr/>
        <p:txBody>
          <a:bodyPr/>
          <a:lstStyle/>
          <a:p>
            <a:fld id="{23B9858B-6A7F-4832-9AEF-E65D10BFC3F7}" type="slidenum">
              <a:rPr lang="en-US" sz="1400" smtClean="0"/>
              <a:pPr/>
              <a:t>16</a:t>
            </a:fld>
            <a:endParaRPr lang="en-US" sz="1400" dirty="0"/>
          </a:p>
        </p:txBody>
      </p:sp>
      <p:sp>
        <p:nvSpPr>
          <p:cNvPr id="5" name="TextBox 4"/>
          <p:cNvSpPr txBox="1"/>
          <p:nvPr/>
        </p:nvSpPr>
        <p:spPr>
          <a:xfrm>
            <a:off x="1097280" y="2022764"/>
            <a:ext cx="9944793" cy="3108543"/>
          </a:xfrm>
          <a:prstGeom prst="rect">
            <a:avLst/>
          </a:prstGeom>
          <a:noFill/>
        </p:spPr>
        <p:txBody>
          <a:bodyPr wrap="square" rtlCol="0">
            <a:spAutoFit/>
          </a:bodyPr>
          <a:lstStyle/>
          <a:p>
            <a:r>
              <a:rPr lang="en-US" sz="3600" dirty="0"/>
              <a:t>Contact </a:t>
            </a:r>
            <a:r>
              <a:rPr lang="en-US" sz="3600" dirty="0" smtClean="0"/>
              <a:t>Information:</a:t>
            </a:r>
            <a:br>
              <a:rPr lang="en-US" sz="3600" dirty="0" smtClean="0"/>
            </a:br>
            <a:endParaRPr lang="en-US" sz="3200" dirty="0" smtClean="0"/>
          </a:p>
          <a:p>
            <a:r>
              <a:rPr lang="en-US" sz="3200" dirty="0" smtClean="0"/>
              <a:t>If </a:t>
            </a:r>
            <a:r>
              <a:rPr lang="en-US" sz="3200" dirty="0"/>
              <a:t>you’d like more information about our research, or would like to otherwise get in touch…</a:t>
            </a:r>
          </a:p>
          <a:p>
            <a:endParaRPr lang="en-US" sz="3200" dirty="0"/>
          </a:p>
          <a:p>
            <a:r>
              <a:rPr lang="en-US" sz="3200" dirty="0" smtClean="0"/>
              <a:t>Email: </a:t>
            </a:r>
            <a:r>
              <a:rPr lang="en-US" sz="3200" b="1" dirty="0" smtClean="0"/>
              <a:t>Matthew.Bolton@email.saintleo.edu</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8963" y="584986"/>
            <a:ext cx="2755013" cy="2304748"/>
          </a:xfrm>
          <a:prstGeom prst="rect">
            <a:avLst/>
          </a:prstGeom>
        </p:spPr>
      </p:pic>
    </p:spTree>
    <p:extLst>
      <p:ext uri="{BB962C8B-B14F-4D97-AF65-F5344CB8AC3E}">
        <p14:creationId xmlns:p14="http://schemas.microsoft.com/office/powerpoint/2010/main" val="2668690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b="1" dirty="0"/>
          </a:p>
        </p:txBody>
      </p:sp>
      <p:sp>
        <p:nvSpPr>
          <p:cNvPr id="3" name="Content Placeholder 2"/>
          <p:cNvSpPr>
            <a:spLocks noGrp="1"/>
          </p:cNvSpPr>
          <p:nvPr>
            <p:ph idx="1"/>
          </p:nvPr>
        </p:nvSpPr>
        <p:spPr>
          <a:xfrm>
            <a:off x="1097280" y="1845734"/>
            <a:ext cx="10669905" cy="4023360"/>
          </a:xfrm>
        </p:spPr>
        <p:txBody>
          <a:bodyPr>
            <a:normAutofit/>
          </a:bodyPr>
          <a:lstStyle/>
          <a:p>
            <a:r>
              <a:rPr lang="en-US" dirty="0"/>
              <a:t>American Psychiatric Association. (2013). Autism spectrum disorder. In </a:t>
            </a:r>
            <a:r>
              <a:rPr lang="en-US" i="1" dirty="0"/>
              <a:t>Diagnostic and statistical manual of mental disorders: DSM-5</a:t>
            </a:r>
            <a:r>
              <a:rPr lang="en-US" dirty="0"/>
              <a:t>. Washington, D.C: American Psychiatric Association. 50-59.</a:t>
            </a:r>
          </a:p>
          <a:p>
            <a:r>
              <a:rPr lang="en-US" dirty="0" err="1"/>
              <a:t>Borinstein</a:t>
            </a:r>
            <a:r>
              <a:rPr lang="en-US" dirty="0"/>
              <a:t>, A. B. (1992). Public attitudes toward persons with mental illness. </a:t>
            </a:r>
            <a:r>
              <a:rPr lang="en-US" i="1" dirty="0"/>
              <a:t>Health Affairs</a:t>
            </a:r>
            <a:r>
              <a:rPr lang="en-US" dirty="0"/>
              <a:t>, </a:t>
            </a:r>
            <a:r>
              <a:rPr lang="en-US" i="1" dirty="0"/>
              <a:t>11</a:t>
            </a:r>
            <a:r>
              <a:rPr lang="en-US" dirty="0"/>
              <a:t>(3), 186–196. </a:t>
            </a:r>
            <a:r>
              <a:rPr lang="en-US" dirty="0" smtClean="0"/>
              <a:t>doi:10.1377/hlthaff.11.3.186</a:t>
            </a:r>
          </a:p>
          <a:p>
            <a:r>
              <a:rPr lang="en-US" dirty="0"/>
              <a:t>Crisp, A. H. (2000). </a:t>
            </a:r>
            <a:r>
              <a:rPr lang="en-US" dirty="0" err="1"/>
              <a:t>Stigmatisation</a:t>
            </a:r>
            <a:r>
              <a:rPr lang="en-US" dirty="0"/>
              <a:t> of people with mental illnesses. </a:t>
            </a:r>
            <a:r>
              <a:rPr lang="en-US" i="1" dirty="0"/>
              <a:t>The British Journal of Psychiatry</a:t>
            </a:r>
            <a:r>
              <a:rPr lang="en-US" dirty="0"/>
              <a:t>, </a:t>
            </a:r>
            <a:r>
              <a:rPr lang="en-US" i="1" dirty="0"/>
              <a:t>177</a:t>
            </a:r>
            <a:r>
              <a:rPr lang="en-US" dirty="0"/>
              <a:t>(1), 4–7. </a:t>
            </a:r>
            <a:r>
              <a:rPr lang="en-US" dirty="0" smtClean="0"/>
              <a:t>doi:10.1192/bjp.177.1.4</a:t>
            </a:r>
          </a:p>
          <a:p>
            <a:r>
              <a:rPr lang="en-US" dirty="0" err="1" smtClean="0"/>
              <a:t>Findler</a:t>
            </a:r>
            <a:r>
              <a:rPr lang="en-US" dirty="0"/>
              <a:t>, L., Vilchinsky, N., &amp; Werner, S. (2007). The multidimensional attitudes scale toward persons with disabilities (MAS). </a:t>
            </a:r>
            <a:r>
              <a:rPr lang="en-US" i="1" dirty="0"/>
              <a:t>Rehabilitation Counseling Bulletin</a:t>
            </a:r>
            <a:r>
              <a:rPr lang="en-US" dirty="0"/>
              <a:t>, </a:t>
            </a:r>
            <a:r>
              <a:rPr lang="en-US" i="1" dirty="0"/>
              <a:t>50</a:t>
            </a:r>
            <a:r>
              <a:rPr lang="en-US" dirty="0"/>
              <a:t>(3), 166-176. </a:t>
            </a:r>
            <a:r>
              <a:rPr lang="en-US" dirty="0" smtClean="0"/>
              <a:t>doi:10.1177/00343552070500030401</a:t>
            </a:r>
          </a:p>
          <a:p>
            <a:pPr marL="0" lvl="0" indent="0" eaLnBrk="0" fontAlgn="base" hangingPunct="0">
              <a:lnSpc>
                <a:spcPct val="100000"/>
              </a:lnSpc>
              <a:spcBef>
                <a:spcPct val="0"/>
              </a:spcBef>
              <a:spcAft>
                <a:spcPct val="0"/>
              </a:spcAft>
              <a:buClrTx/>
              <a:buSzTx/>
              <a:buNone/>
            </a:pPr>
            <a:r>
              <a:rPr lang="en-US" altLang="en-US" sz="800" dirty="0">
                <a:solidFill>
                  <a:schemeClr val="tx1"/>
                </a:solidFill>
                <a:latin typeface="Arial" panose="020B0604020202020204" pitchFamily="34" charset="0"/>
              </a:rPr>
              <a:t/>
            </a:r>
            <a:br>
              <a:rPr lang="en-US" altLang="en-US" sz="800" dirty="0">
                <a:solidFill>
                  <a:schemeClr val="tx1"/>
                </a:solidFill>
                <a:latin typeface="Arial" panose="020B0604020202020204" pitchFamily="34" charset="0"/>
              </a:rPr>
            </a:br>
            <a:endParaRPr lang="en-US" altLang="en-US" sz="800" dirty="0">
              <a:solidFill>
                <a:schemeClr val="tx1"/>
              </a:solidFill>
              <a:latin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17</a:t>
            </a:fld>
            <a:endParaRPr lang="en-US" sz="1400" dirty="0"/>
          </a:p>
        </p:txBody>
      </p:sp>
      <p:sp>
        <p:nvSpPr>
          <p:cNvPr id="6" name="Rectangle 1"/>
          <p:cNvSpPr>
            <a:spLocks noChangeArrowheads="1"/>
          </p:cNvSpPr>
          <p:nvPr/>
        </p:nvSpPr>
        <p:spPr bwMode="auto">
          <a:xfrm>
            <a:off x="6096000" y="2786537"/>
            <a:ext cx="65" cy="795975"/>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6096000" y="2925037"/>
            <a:ext cx="65" cy="518976"/>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2729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 cont’d</a:t>
            </a:r>
            <a:endParaRPr lang="en-US" b="1" dirty="0"/>
          </a:p>
        </p:txBody>
      </p:sp>
      <p:sp>
        <p:nvSpPr>
          <p:cNvPr id="3" name="Content Placeholder 2"/>
          <p:cNvSpPr>
            <a:spLocks noGrp="1"/>
          </p:cNvSpPr>
          <p:nvPr>
            <p:ph idx="1"/>
          </p:nvPr>
        </p:nvSpPr>
        <p:spPr/>
        <p:txBody>
          <a:bodyPr>
            <a:normAutofit/>
          </a:bodyPr>
          <a:lstStyle/>
          <a:p>
            <a:r>
              <a:rPr lang="en-US" dirty="0" smtClean="0"/>
              <a:t>Gordon, P.A., </a:t>
            </a:r>
            <a:r>
              <a:rPr lang="en-US" dirty="0" err="1" smtClean="0"/>
              <a:t>Tantillo</a:t>
            </a:r>
            <a:r>
              <a:rPr lang="en-US" dirty="0" smtClean="0"/>
              <a:t>, J.C., Feldman, D., &amp; </a:t>
            </a:r>
            <a:r>
              <a:rPr lang="en-US" dirty="0" err="1" smtClean="0"/>
              <a:t>Perrone</a:t>
            </a:r>
            <a:r>
              <a:rPr lang="en-US" dirty="0" smtClean="0"/>
              <a:t>, K.M. (2004). Attitudes regarding interpersonal relationships with persons with mental illness and mental retardation. </a:t>
            </a:r>
            <a:r>
              <a:rPr lang="en-US" i="1" dirty="0" smtClean="0"/>
              <a:t>Journal of Rehabilitation</a:t>
            </a:r>
            <a:r>
              <a:rPr lang="en-US" dirty="0" smtClean="0"/>
              <a:t>, </a:t>
            </a:r>
            <a:r>
              <a:rPr lang="en-US" i="1" dirty="0" smtClean="0"/>
              <a:t>70</a:t>
            </a:r>
            <a:r>
              <a:rPr lang="en-US" dirty="0" smtClean="0"/>
              <a:t>, 50-56.</a:t>
            </a:r>
          </a:p>
          <a:p>
            <a:r>
              <a:rPr lang="en-US" dirty="0" smtClean="0"/>
              <a:t>Hansen</a:t>
            </a:r>
            <a:r>
              <a:rPr lang="en-US" dirty="0"/>
              <a:t>, S. N., Schendel, D. E., &amp; </a:t>
            </a:r>
            <a:r>
              <a:rPr lang="en-US" dirty="0" err="1"/>
              <a:t>Parner</a:t>
            </a:r>
            <a:r>
              <a:rPr lang="en-US" dirty="0"/>
              <a:t>, E. T. (2015). Explaining the increase in the prevalence of autism spectrum disorders. </a:t>
            </a:r>
            <a:r>
              <a:rPr lang="en-US" i="1" dirty="0"/>
              <a:t>JAMA Pediatrics</a:t>
            </a:r>
            <a:r>
              <a:rPr lang="en-US" dirty="0"/>
              <a:t>, </a:t>
            </a:r>
            <a:r>
              <a:rPr lang="en-US" i="1" dirty="0"/>
              <a:t>169</a:t>
            </a:r>
            <a:r>
              <a:rPr lang="en-US" dirty="0"/>
              <a:t>(1), 56. doi:10.1001/jamapediatrics.2014.1893</a:t>
            </a:r>
          </a:p>
          <a:p>
            <a:r>
              <a:rPr lang="en-US" dirty="0" err="1"/>
              <a:t>Henegan</a:t>
            </a:r>
            <a:r>
              <a:rPr lang="en-US" dirty="0"/>
              <a:t>, K. M. (</a:t>
            </a:r>
            <a:r>
              <a:rPr lang="en-US" dirty="0" smtClean="0"/>
              <a:t>2010). </a:t>
            </a:r>
            <a:r>
              <a:rPr lang="en-US" dirty="0"/>
              <a:t>Effects of explanatory autism disclosure on coworker attitudes (Unpublished undergraduate honor’s thesis). Illinois Wesleyan University, Bloomington, IL. </a:t>
            </a:r>
          </a:p>
          <a:p>
            <a:r>
              <a:rPr lang="en-US" altLang="en-US" dirty="0" smtClean="0"/>
              <a:t>Hoekstra</a:t>
            </a:r>
            <a:r>
              <a:rPr lang="en-US" altLang="en-US" dirty="0"/>
              <a:t>, R. A., </a:t>
            </a:r>
            <a:r>
              <a:rPr lang="en-US" altLang="en-US" dirty="0" err="1"/>
              <a:t>Vinkhuyzen</a:t>
            </a:r>
            <a:r>
              <a:rPr lang="en-US" altLang="en-US" dirty="0"/>
              <a:t>, A. A. E., Wheelwright, S., Bartels, M., </a:t>
            </a:r>
            <a:r>
              <a:rPr lang="en-US" altLang="en-US" dirty="0" err="1"/>
              <a:t>Boomsma</a:t>
            </a:r>
            <a:r>
              <a:rPr lang="en-US" altLang="en-US" dirty="0"/>
              <a:t>, D. I., Baron-Cohen, S., … van der </a:t>
            </a:r>
            <a:r>
              <a:rPr lang="en-US" altLang="en-US" dirty="0" err="1"/>
              <a:t>Sluis</a:t>
            </a:r>
            <a:r>
              <a:rPr lang="en-US" altLang="en-US" dirty="0"/>
              <a:t>, S. (</a:t>
            </a:r>
            <a:r>
              <a:rPr lang="en-US" altLang="en-US" dirty="0" smtClean="0"/>
              <a:t>2011). The construction and validation of an abridged version of the autism-spectrum quotient </a:t>
            </a:r>
            <a:r>
              <a:rPr lang="en-US" altLang="en-US" dirty="0"/>
              <a:t>(AQ-Short). </a:t>
            </a:r>
            <a:r>
              <a:rPr lang="en-US" altLang="en-US" i="1" dirty="0"/>
              <a:t>Journal of Autism and Developmental Disorders</a:t>
            </a:r>
            <a:r>
              <a:rPr lang="en-US" altLang="en-US" dirty="0"/>
              <a:t>, </a:t>
            </a:r>
            <a:r>
              <a:rPr lang="en-US" altLang="en-US" i="1" dirty="0"/>
              <a:t>41</a:t>
            </a:r>
            <a:r>
              <a:rPr lang="en-US" altLang="en-US" dirty="0"/>
              <a:t>(5), 589–596. doi:10.1007/s10803-010-1073-0 </a:t>
            </a:r>
          </a:p>
          <a:p>
            <a:pPr marL="0" lvl="0" indent="0" eaLnBrk="0" fontAlgn="base" hangingPunct="0">
              <a:lnSpc>
                <a:spcPct val="100000"/>
              </a:lnSpc>
              <a:spcBef>
                <a:spcPct val="0"/>
              </a:spcBef>
              <a:spcAft>
                <a:spcPct val="0"/>
              </a:spcAft>
              <a:buClrTx/>
              <a:buSzTx/>
              <a:buNone/>
            </a:pPr>
            <a:r>
              <a:rPr lang="en-US" altLang="en-US" sz="800" dirty="0">
                <a:solidFill>
                  <a:schemeClr val="tx1"/>
                </a:solidFill>
                <a:latin typeface="Arial" panose="020B0604020202020204" pitchFamily="34" charset="0"/>
              </a:rPr>
              <a:t/>
            </a:r>
            <a:br>
              <a:rPr lang="en-US" altLang="en-US" sz="800" dirty="0">
                <a:solidFill>
                  <a:schemeClr val="tx1"/>
                </a:solidFill>
                <a:latin typeface="Arial" panose="020B0604020202020204" pitchFamily="34" charset="0"/>
              </a:rPr>
            </a:br>
            <a:endParaRPr lang="en-US" altLang="en-US" sz="800" dirty="0">
              <a:solidFill>
                <a:schemeClr val="tx1"/>
              </a:solidFill>
              <a:latin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18</a:t>
            </a:fld>
            <a:endParaRPr lang="en-US" sz="1400" dirty="0"/>
          </a:p>
        </p:txBody>
      </p:sp>
      <p:sp>
        <p:nvSpPr>
          <p:cNvPr id="6" name="Rectangle 1"/>
          <p:cNvSpPr>
            <a:spLocks noChangeArrowheads="1"/>
          </p:cNvSpPr>
          <p:nvPr/>
        </p:nvSpPr>
        <p:spPr bwMode="auto">
          <a:xfrm>
            <a:off x="6096000" y="2786537"/>
            <a:ext cx="65" cy="795975"/>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6096000" y="2925037"/>
            <a:ext cx="65" cy="518976"/>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6330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 cont’d</a:t>
            </a:r>
            <a:endParaRPr lang="en-US" b="1" dirty="0"/>
          </a:p>
        </p:txBody>
      </p:sp>
      <p:sp>
        <p:nvSpPr>
          <p:cNvPr id="3" name="Content Placeholder 2"/>
          <p:cNvSpPr>
            <a:spLocks noGrp="1"/>
          </p:cNvSpPr>
          <p:nvPr>
            <p:ph idx="1"/>
          </p:nvPr>
        </p:nvSpPr>
        <p:spPr/>
        <p:txBody>
          <a:bodyPr>
            <a:noAutofit/>
          </a:bodyPr>
          <a:lstStyle/>
          <a:p>
            <a:r>
              <a:rPr lang="en-US" sz="1800" dirty="0" smtClean="0"/>
              <a:t>Huws</a:t>
            </a:r>
            <a:r>
              <a:rPr lang="en-US" sz="1800" dirty="0"/>
              <a:t>, J., &amp; Jones, R. (2008). Diagnosis, disclosure, and having autism: an interpretative phenomenological analysis of the perceptions of young people with autism. </a:t>
            </a:r>
            <a:r>
              <a:rPr lang="en-US" sz="1800" i="1" dirty="0"/>
              <a:t>Journal of Intellectual and Developmental Disability</a:t>
            </a:r>
            <a:r>
              <a:rPr lang="en-US" sz="1800" dirty="0"/>
              <a:t>, </a:t>
            </a:r>
            <a:r>
              <a:rPr lang="en-US" sz="1800" i="1" dirty="0"/>
              <a:t>33</a:t>
            </a:r>
            <a:r>
              <a:rPr lang="en-US" sz="1800" dirty="0"/>
              <a:t>, 99–107. doi:10.1080/ 13668250802010394</a:t>
            </a:r>
            <a:r>
              <a:rPr lang="en-US" sz="1800" dirty="0" smtClean="0"/>
              <a:t>.</a:t>
            </a:r>
          </a:p>
          <a:p>
            <a:r>
              <a:rPr lang="en-US" altLang="en-US" sz="1800" dirty="0" err="1">
                <a:solidFill>
                  <a:srgbClr val="333333"/>
                </a:solidFill>
                <a:cs typeface="Times New Roman" panose="02020603050405020304" pitchFamily="18" charset="0"/>
              </a:rPr>
              <a:t>Jaarsma</a:t>
            </a:r>
            <a:r>
              <a:rPr lang="en-US" altLang="en-US" sz="1800" dirty="0">
                <a:solidFill>
                  <a:srgbClr val="333333"/>
                </a:solidFill>
                <a:cs typeface="Times New Roman" panose="02020603050405020304" pitchFamily="18" charset="0"/>
              </a:rPr>
              <a:t>, P., &amp; </a:t>
            </a:r>
            <a:r>
              <a:rPr lang="en-US" altLang="en-US" sz="1800" dirty="0" err="1">
                <a:solidFill>
                  <a:srgbClr val="333333"/>
                </a:solidFill>
                <a:cs typeface="Times New Roman" panose="02020603050405020304" pitchFamily="18" charset="0"/>
              </a:rPr>
              <a:t>Welin</a:t>
            </a:r>
            <a:r>
              <a:rPr lang="en-US" altLang="en-US" sz="1800" dirty="0">
                <a:solidFill>
                  <a:srgbClr val="333333"/>
                </a:solidFill>
                <a:cs typeface="Times New Roman" panose="02020603050405020304" pitchFamily="18" charset="0"/>
              </a:rPr>
              <a:t>, S. (</a:t>
            </a:r>
            <a:r>
              <a:rPr lang="en-US" altLang="en-US" sz="1800" dirty="0" smtClean="0">
                <a:solidFill>
                  <a:srgbClr val="333333"/>
                </a:solidFill>
                <a:cs typeface="Times New Roman" panose="02020603050405020304" pitchFamily="18" charset="0"/>
              </a:rPr>
              <a:t>2012). </a:t>
            </a:r>
            <a:r>
              <a:rPr lang="en-US" altLang="en-US" sz="1800" dirty="0">
                <a:solidFill>
                  <a:srgbClr val="333333"/>
                </a:solidFill>
                <a:cs typeface="Times New Roman" panose="02020603050405020304" pitchFamily="18" charset="0"/>
              </a:rPr>
              <a:t>Autism as a Natural Human Variation: Reflections on the Claims of the Neurodiversity Movement</a:t>
            </a:r>
            <a:r>
              <a:rPr lang="en-US" altLang="en-US" sz="1800" dirty="0" smtClean="0">
                <a:solidFill>
                  <a:srgbClr val="333333"/>
                </a:solidFill>
                <a:cs typeface="Times New Roman" panose="02020603050405020304" pitchFamily="18" charset="0"/>
              </a:rPr>
              <a:t>. </a:t>
            </a:r>
            <a:r>
              <a:rPr lang="en-US" altLang="en-US" sz="1800" i="1" dirty="0" smtClean="0">
                <a:solidFill>
                  <a:srgbClr val="333333"/>
                </a:solidFill>
                <a:cs typeface="Times New Roman" panose="02020603050405020304" pitchFamily="18" charset="0"/>
              </a:rPr>
              <a:t>Health Care Analysis</a:t>
            </a:r>
            <a:r>
              <a:rPr lang="en-US" altLang="en-US" sz="1800" dirty="0" smtClean="0">
                <a:solidFill>
                  <a:srgbClr val="333333"/>
                </a:solidFill>
                <a:cs typeface="Times New Roman" panose="02020603050405020304" pitchFamily="18" charset="0"/>
              </a:rPr>
              <a:t>, </a:t>
            </a:r>
            <a:r>
              <a:rPr lang="en-US" altLang="en-US" sz="1800" i="1" dirty="0">
                <a:solidFill>
                  <a:srgbClr val="333333"/>
                </a:solidFill>
                <a:cs typeface="Times New Roman" panose="02020603050405020304" pitchFamily="18" charset="0"/>
              </a:rPr>
              <a:t>20</a:t>
            </a:r>
            <a:r>
              <a:rPr lang="en-US" altLang="en-US" sz="1800" dirty="0">
                <a:solidFill>
                  <a:srgbClr val="333333"/>
                </a:solidFill>
                <a:cs typeface="Times New Roman" panose="02020603050405020304" pitchFamily="18" charset="0"/>
              </a:rPr>
              <a:t>(1), 20–30. doi:10.1007/s10728-011-0169-9</a:t>
            </a:r>
            <a:r>
              <a:rPr lang="en-US" altLang="en-US" sz="1800" dirty="0">
                <a:solidFill>
                  <a:schemeClr val="tx1"/>
                </a:solidFill>
                <a:cs typeface="Times New Roman" panose="02020603050405020304" pitchFamily="18" charset="0"/>
              </a:rPr>
              <a:t> </a:t>
            </a:r>
            <a:endParaRPr lang="en-US" sz="1800" dirty="0" smtClean="0">
              <a:cs typeface="Times New Roman" panose="02020603050405020304" pitchFamily="18" charset="0"/>
            </a:endParaRPr>
          </a:p>
          <a:p>
            <a:r>
              <a:rPr lang="en-US" sz="1800" dirty="0" err="1"/>
              <a:t>Karnilowicz</a:t>
            </a:r>
            <a:r>
              <a:rPr lang="en-US" sz="1800" dirty="0"/>
              <a:t>, W., Sparrow, &amp; W. A., </a:t>
            </a:r>
            <a:r>
              <a:rPr lang="en-US" sz="1800" dirty="0" err="1"/>
              <a:t>Shinkfield</a:t>
            </a:r>
            <a:r>
              <a:rPr lang="en-US" sz="1800" dirty="0"/>
              <a:t>, </a:t>
            </a:r>
            <a:r>
              <a:rPr lang="en-US" sz="1800" dirty="0" smtClean="0"/>
              <a:t>A</a:t>
            </a:r>
            <a:r>
              <a:rPr lang="en-US" sz="1800" dirty="0"/>
              <a:t>. (1994). High school students' attitudes toward performing social behaviors with mentally retarded and physically disabled peers. </a:t>
            </a:r>
            <a:r>
              <a:rPr lang="en-US" sz="1800" i="1" dirty="0"/>
              <a:t>Journal of </a:t>
            </a:r>
            <a:r>
              <a:rPr lang="en-US" sz="1800" i="1" dirty="0" smtClean="0"/>
              <a:t>Social </a:t>
            </a:r>
            <a:r>
              <a:rPr lang="en-US" sz="1800" i="1" dirty="0"/>
              <a:t>B</a:t>
            </a:r>
            <a:r>
              <a:rPr lang="en-US" sz="1800" i="1" dirty="0" smtClean="0"/>
              <a:t>ehavior </a:t>
            </a:r>
            <a:r>
              <a:rPr lang="en-US" sz="1800" i="1" dirty="0"/>
              <a:t>and </a:t>
            </a:r>
            <a:r>
              <a:rPr lang="en-US" sz="1800" i="1" dirty="0" smtClean="0"/>
              <a:t>Personality</a:t>
            </a:r>
            <a:r>
              <a:rPr lang="en-US" sz="1800" i="1" dirty="0"/>
              <a:t>,</a:t>
            </a:r>
            <a:r>
              <a:rPr lang="en-US" sz="1800" dirty="0"/>
              <a:t> </a:t>
            </a:r>
            <a:r>
              <a:rPr lang="en-US" sz="1800" i="1" dirty="0"/>
              <a:t>9</a:t>
            </a:r>
            <a:r>
              <a:rPr lang="en-US" sz="1800" dirty="0"/>
              <a:t>(</a:t>
            </a:r>
            <a:r>
              <a:rPr lang="en-US" sz="1800" i="1" dirty="0"/>
              <a:t>5</a:t>
            </a:r>
            <a:r>
              <a:rPr lang="en-US" sz="1800" dirty="0" smtClean="0"/>
              <a:t>), </a:t>
            </a:r>
            <a:r>
              <a:rPr lang="en-US" sz="1800" dirty="0"/>
              <a:t>65-80</a:t>
            </a:r>
            <a:r>
              <a:rPr lang="en-US" sz="1800" dirty="0" smtClean="0"/>
              <a:t>.</a:t>
            </a:r>
          </a:p>
          <a:p>
            <a:r>
              <a:rPr lang="en-US" altLang="en-US" sz="1800" dirty="0"/>
              <a:t>Kuhn, J. C., &amp; Carter, A. S. (2006). Maternal self-efficacy and associated parenting cognitions among mothers of children with autism. </a:t>
            </a:r>
            <a:r>
              <a:rPr lang="en-US" altLang="en-US" sz="1800" i="1" dirty="0"/>
              <a:t>American Journal of Orthopsychiatry</a:t>
            </a:r>
            <a:r>
              <a:rPr lang="en-US" altLang="en-US" sz="1800" dirty="0"/>
              <a:t>, </a:t>
            </a:r>
            <a:r>
              <a:rPr lang="en-US" altLang="en-US" sz="1800" i="1" dirty="0"/>
              <a:t>76</a:t>
            </a:r>
            <a:r>
              <a:rPr lang="en-US" altLang="en-US" sz="1800" dirty="0"/>
              <a:t>(4), 564–575. doi:10.1037/0002-9432.76.4.564 </a:t>
            </a:r>
            <a:endParaRPr lang="en-US" sz="1800" dirty="0" smtClean="0"/>
          </a:p>
          <a:p>
            <a:r>
              <a:rPr lang="en-US" sz="1800" dirty="0" smtClean="0"/>
              <a:t>Lai, M.C., Lombardo, M.V.,</a:t>
            </a:r>
            <a:r>
              <a:rPr lang="en-US" sz="1800" dirty="0"/>
              <a:t> </a:t>
            </a:r>
            <a:r>
              <a:rPr lang="en-US" sz="1800" dirty="0" err="1" smtClean="0"/>
              <a:t>Chakrabarti</a:t>
            </a:r>
            <a:r>
              <a:rPr lang="en-US" sz="1800" dirty="0" smtClean="0"/>
              <a:t>, B., </a:t>
            </a:r>
            <a:r>
              <a:rPr lang="en-US" sz="1800" dirty="0"/>
              <a:t>&amp; </a:t>
            </a:r>
            <a:r>
              <a:rPr lang="en-US" sz="1800" dirty="0" smtClean="0"/>
              <a:t>Baron-Cohen, S. </a:t>
            </a:r>
            <a:r>
              <a:rPr lang="en-US" sz="1800" dirty="0"/>
              <a:t>(2013). Subgrouping the </a:t>
            </a:r>
            <a:r>
              <a:rPr lang="en-US" sz="1800" dirty="0" smtClean="0"/>
              <a:t>autism “spectrum</a:t>
            </a:r>
            <a:r>
              <a:rPr lang="en-US" sz="1800" dirty="0"/>
              <a:t>". </a:t>
            </a:r>
            <a:r>
              <a:rPr lang="en-US" sz="1800" i="1" dirty="0" err="1"/>
              <a:t>PLoS</a:t>
            </a:r>
            <a:r>
              <a:rPr lang="en-US" sz="1800" i="1" dirty="0"/>
              <a:t> biology</a:t>
            </a:r>
            <a:r>
              <a:rPr lang="en-US" sz="1800" dirty="0"/>
              <a:t>, </a:t>
            </a:r>
            <a:r>
              <a:rPr lang="en-US" sz="1800" i="1" dirty="0"/>
              <a:t>11</a:t>
            </a:r>
            <a:r>
              <a:rPr lang="en-US" sz="1800" dirty="0"/>
              <a:t>(4), </a:t>
            </a:r>
            <a:r>
              <a:rPr lang="en-US" sz="1800" dirty="0" smtClean="0"/>
              <a:t>e1001544.</a:t>
            </a:r>
          </a:p>
          <a:p>
            <a:pPr lvl="2"/>
            <a:endParaRPr lang="en-US" sz="1800" dirty="0"/>
          </a:p>
          <a:p>
            <a:pPr lvl="2"/>
            <a:endParaRPr lang="en-US" sz="1800"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19</a:t>
            </a:fld>
            <a:endParaRPr lang="en-US" sz="1400" dirty="0"/>
          </a:p>
        </p:txBody>
      </p:sp>
      <p:sp>
        <p:nvSpPr>
          <p:cNvPr id="7" name="Rectangle 1"/>
          <p:cNvSpPr>
            <a:spLocks noChangeArrowheads="1"/>
          </p:cNvSpPr>
          <p:nvPr/>
        </p:nvSpPr>
        <p:spPr bwMode="auto">
          <a:xfrm>
            <a:off x="1200150" y="3839085"/>
            <a:ext cx="65" cy="518976"/>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p>
        </p:txBody>
      </p:sp>
      <p:sp>
        <p:nvSpPr>
          <p:cNvPr id="8" name="Rectangle 2"/>
          <p:cNvSpPr>
            <a:spLocks noChangeArrowheads="1"/>
          </p:cNvSpPr>
          <p:nvPr/>
        </p:nvSpPr>
        <p:spPr bwMode="auto">
          <a:xfrm>
            <a:off x="6096000" y="2786537"/>
            <a:ext cx="65" cy="795975"/>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0" y="22973"/>
            <a:ext cx="65" cy="411254"/>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7947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Two Primary Motivators For Our Research</a:t>
            </a:r>
            <a:endParaRPr lang="en-US" b="1" dirty="0"/>
          </a:p>
        </p:txBody>
      </p:sp>
      <p:sp>
        <p:nvSpPr>
          <p:cNvPr id="3" name="Content Placeholder 2"/>
          <p:cNvSpPr>
            <a:spLocks noGrp="1"/>
          </p:cNvSpPr>
          <p:nvPr>
            <p:ph idx="1"/>
          </p:nvPr>
        </p:nvSpPr>
        <p:spPr>
          <a:xfrm>
            <a:off x="1097280" y="1986727"/>
            <a:ext cx="10058400" cy="1307445"/>
          </a:xfrm>
        </p:spPr>
        <p:txBody>
          <a:bodyPr>
            <a:normAutofit/>
          </a:bodyPr>
          <a:lstStyle/>
          <a:p>
            <a:pPr marL="0" indent="0">
              <a:buNone/>
            </a:pPr>
            <a:r>
              <a:rPr lang="en-US" sz="2400" dirty="0" smtClean="0"/>
              <a:t>1. Research* has shown that people avoid </a:t>
            </a:r>
            <a:r>
              <a:rPr lang="en-US" sz="2400" dirty="0"/>
              <a:t>socializing with peers who </a:t>
            </a:r>
            <a:r>
              <a:rPr lang="en-US" sz="2400" dirty="0" smtClean="0"/>
              <a:t/>
            </a:r>
            <a:br>
              <a:rPr lang="en-US" sz="2400" dirty="0" smtClean="0"/>
            </a:br>
            <a:r>
              <a:rPr lang="en-US" sz="2400" dirty="0" smtClean="0"/>
              <a:t>have differing </a:t>
            </a:r>
            <a:r>
              <a:rPr lang="en-US" sz="2400" dirty="0" err="1" smtClean="0"/>
              <a:t>neurologies</a:t>
            </a:r>
            <a:r>
              <a:rPr lang="en-US" sz="2400" dirty="0" smtClean="0"/>
              <a:t> and mental </a:t>
            </a:r>
            <a:r>
              <a:rPr lang="en-US" sz="2400" dirty="0"/>
              <a:t>health conditions more often </a:t>
            </a:r>
            <a:r>
              <a:rPr lang="en-US" sz="2400" dirty="0" smtClean="0"/>
              <a:t/>
            </a:r>
            <a:br>
              <a:rPr lang="en-US" sz="2400" dirty="0" smtClean="0"/>
            </a:br>
            <a:r>
              <a:rPr lang="en-US" sz="2400" dirty="0" smtClean="0"/>
              <a:t>than they avoid peers who have physical disabilities.</a:t>
            </a:r>
          </a:p>
          <a:p>
            <a:pPr marL="457200" indent="-457200">
              <a:buFont typeface="+mj-lt"/>
              <a:buAutoNum type="arabicPeriod"/>
            </a:pPr>
            <a:endParaRPr lang="en-US" sz="2400"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2</a:t>
            </a:fld>
            <a:endParaRPr lang="en-US" sz="14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3813" y="1878353"/>
            <a:ext cx="1761029" cy="1320772"/>
          </a:xfrm>
          <a:prstGeom prst="rect">
            <a:avLst/>
          </a:prstGeom>
          <a:effectLst>
            <a:softEdge rad="317500"/>
          </a:effec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68678" y="4037551"/>
            <a:ext cx="1736164" cy="1519144"/>
          </a:xfrm>
          <a:prstGeom prst="rect">
            <a:avLst/>
          </a:prstGeom>
          <a:effectLst>
            <a:softEdge rad="317500"/>
          </a:effectLst>
        </p:spPr>
        <p:style>
          <a:lnRef idx="1">
            <a:schemeClr val="accent1"/>
          </a:lnRef>
          <a:fillRef idx="2">
            <a:schemeClr val="accent1"/>
          </a:fillRef>
          <a:effectRef idx="1">
            <a:schemeClr val="accent1"/>
          </a:effectRef>
          <a:fontRef idx="minor">
            <a:schemeClr val="dk1"/>
          </a:fontRef>
        </p:style>
      </p:pic>
      <p:sp>
        <p:nvSpPr>
          <p:cNvPr id="11" name="Content Placeholder 2"/>
          <p:cNvSpPr txBox="1">
            <a:spLocks/>
          </p:cNvSpPr>
          <p:nvPr/>
        </p:nvSpPr>
        <p:spPr>
          <a:xfrm>
            <a:off x="1097280" y="3058132"/>
            <a:ext cx="10058400" cy="2144487"/>
          </a:xfrm>
          <a:prstGeom prst="rect">
            <a:avLst/>
          </a:prstGeom>
        </p:spPr>
        <p:txBody>
          <a:bodyPr vert="horz" lIns="0" tIns="45720" rIns="0" bIns="45720" rtlCol="0">
            <a:normAutofit fontScale="77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mj-lt"/>
              <a:buAutoNum type="arabicPeriod"/>
            </a:pPr>
            <a:endParaRPr lang="en-US" sz="2600" dirty="0" smtClean="0"/>
          </a:p>
          <a:p>
            <a:pPr marL="0" indent="0">
              <a:buNone/>
            </a:pPr>
            <a:r>
              <a:rPr lang="en-US" sz="3100" dirty="0"/>
              <a:t>2. </a:t>
            </a:r>
            <a:r>
              <a:rPr lang="en-US" sz="3100" dirty="0" smtClean="0"/>
              <a:t>Most social perception </a:t>
            </a:r>
            <a:r>
              <a:rPr lang="en-US" sz="3100" dirty="0"/>
              <a:t>studies have focused on children, adolescents, and adults in the general population. Relatively little work has investigated college student social perceptions</a:t>
            </a:r>
            <a:r>
              <a:rPr lang="en-US" sz="2600" dirty="0"/>
              <a:t>.</a:t>
            </a:r>
          </a:p>
          <a:p>
            <a:pPr lvl="2"/>
            <a:r>
              <a:rPr lang="en-US" sz="2400" dirty="0" smtClean="0"/>
              <a:t> Autism </a:t>
            </a:r>
          </a:p>
          <a:p>
            <a:pPr lvl="2"/>
            <a:r>
              <a:rPr lang="en-US" sz="2400" dirty="0" smtClean="0"/>
              <a:t> </a:t>
            </a:r>
            <a:r>
              <a:rPr lang="en-US" sz="2400" dirty="0" err="1" smtClean="0"/>
              <a:t>Huws</a:t>
            </a:r>
            <a:r>
              <a:rPr lang="en-US" sz="2400" dirty="0" smtClean="0"/>
              <a:t> &amp; Jones (2008) found that autistic college students </a:t>
            </a:r>
          </a:p>
          <a:p>
            <a:pPr indent="0">
              <a:lnSpc>
                <a:spcPct val="120000"/>
              </a:lnSpc>
              <a:spcBef>
                <a:spcPts val="0"/>
              </a:spcBef>
              <a:spcAft>
                <a:spcPts val="0"/>
              </a:spcAft>
            </a:pPr>
            <a:r>
              <a:rPr lang="en-US" sz="2400" dirty="0" smtClean="0"/>
              <a:t>         may fear disclosing their diagnosis to others.</a:t>
            </a:r>
            <a:endParaRPr lang="en-US" sz="2400" dirty="0"/>
          </a:p>
        </p:txBody>
      </p:sp>
      <p:sp>
        <p:nvSpPr>
          <p:cNvPr id="13" name="Rectangle 12"/>
          <p:cNvSpPr/>
          <p:nvPr/>
        </p:nvSpPr>
        <p:spPr>
          <a:xfrm>
            <a:off x="471488" y="5689249"/>
            <a:ext cx="11587162" cy="584775"/>
          </a:xfrm>
          <a:prstGeom prst="rect">
            <a:avLst/>
          </a:prstGeom>
        </p:spPr>
        <p:txBody>
          <a:bodyPr wrap="square">
            <a:spAutoFit/>
          </a:bodyPr>
          <a:lstStyle/>
          <a:p>
            <a:r>
              <a:rPr lang="en-US" sz="1600" dirty="0" smtClean="0">
                <a:latin typeface="Calibri" panose="020F0502020204030204" pitchFamily="34" charset="0"/>
                <a:ea typeface="Calibri" panose="020F0502020204030204" pitchFamily="34" charset="0"/>
              </a:rPr>
              <a:t>*(e.g., </a:t>
            </a:r>
            <a:r>
              <a:rPr lang="en-US" sz="1600" dirty="0" err="1" smtClean="0">
                <a:latin typeface="Calibri" panose="020F0502020204030204" pitchFamily="34" charset="0"/>
                <a:ea typeface="Calibri" panose="020F0502020204030204" pitchFamily="34" charset="0"/>
              </a:rPr>
              <a:t>Borinstein</a:t>
            </a:r>
            <a:r>
              <a:rPr lang="en-US" sz="1600" dirty="0">
                <a:latin typeface="Calibri" panose="020F0502020204030204" pitchFamily="34" charset="0"/>
                <a:ea typeface="Calibri" panose="020F0502020204030204" pitchFamily="34" charset="0"/>
              </a:rPr>
              <a:t>, 1992; Crisp, 2000; Gordon, Feldman, </a:t>
            </a:r>
            <a:r>
              <a:rPr lang="en-US" sz="1600" dirty="0" err="1">
                <a:latin typeface="Calibri" panose="020F0502020204030204" pitchFamily="34" charset="0"/>
                <a:ea typeface="Calibri" panose="020F0502020204030204" pitchFamily="34" charset="0"/>
              </a:rPr>
              <a:t>Tantillo</a:t>
            </a:r>
            <a:r>
              <a:rPr lang="en-US" sz="1600" dirty="0">
                <a:latin typeface="Calibri" panose="020F0502020204030204" pitchFamily="34" charset="0"/>
                <a:ea typeface="Calibri" panose="020F0502020204030204" pitchFamily="34" charset="0"/>
              </a:rPr>
              <a:t>, &amp; </a:t>
            </a:r>
            <a:r>
              <a:rPr lang="en-US" sz="1600" dirty="0" err="1">
                <a:latin typeface="Calibri" panose="020F0502020204030204" pitchFamily="34" charset="0"/>
                <a:ea typeface="Calibri" panose="020F0502020204030204" pitchFamily="34" charset="0"/>
              </a:rPr>
              <a:t>Perrone</a:t>
            </a:r>
            <a:r>
              <a:rPr lang="en-US" sz="1600" dirty="0">
                <a:latin typeface="Calibri" panose="020F0502020204030204" pitchFamily="34" charset="0"/>
                <a:ea typeface="Calibri" panose="020F0502020204030204" pitchFamily="34" charset="0"/>
              </a:rPr>
              <a:t>, 2004; </a:t>
            </a:r>
            <a:r>
              <a:rPr lang="en-US" sz="1600" dirty="0" err="1">
                <a:latin typeface="Calibri" panose="020F0502020204030204" pitchFamily="34" charset="0"/>
                <a:ea typeface="Calibri" panose="020F0502020204030204" pitchFamily="34" charset="0"/>
              </a:rPr>
              <a:t>Karnilowicz</a:t>
            </a:r>
            <a:r>
              <a:rPr lang="en-US" sz="1600" dirty="0">
                <a:latin typeface="Calibri" panose="020F0502020204030204" pitchFamily="34" charset="0"/>
                <a:ea typeface="Calibri" panose="020F0502020204030204" pitchFamily="34" charset="0"/>
              </a:rPr>
              <a:t>, Sparrow &amp; </a:t>
            </a:r>
            <a:r>
              <a:rPr lang="en-US" sz="1600" dirty="0" err="1">
                <a:latin typeface="Calibri" panose="020F0502020204030204" pitchFamily="34" charset="0"/>
                <a:ea typeface="Calibri" panose="020F0502020204030204" pitchFamily="34" charset="0"/>
              </a:rPr>
              <a:t>Shinkfield</a:t>
            </a:r>
            <a:r>
              <a:rPr lang="en-US" sz="1600" dirty="0">
                <a:latin typeface="Calibri" panose="020F0502020204030204" pitchFamily="34" charset="0"/>
                <a:ea typeface="Calibri" panose="020F0502020204030204" pitchFamily="34" charset="0"/>
              </a:rPr>
              <a:t>, 1994; </a:t>
            </a:r>
            <a:r>
              <a:rPr lang="en-US" sz="1600" dirty="0" err="1">
                <a:latin typeface="Calibri" panose="020F0502020204030204" pitchFamily="34" charset="0"/>
                <a:ea typeface="Calibri" panose="020F0502020204030204" pitchFamily="34" charset="0"/>
              </a:rPr>
              <a:t>Nowicki</a:t>
            </a:r>
            <a:r>
              <a:rPr lang="en-US" sz="1600" dirty="0">
                <a:latin typeface="Calibri" panose="020F0502020204030204" pitchFamily="34" charset="0"/>
                <a:ea typeface="Calibri" panose="020F0502020204030204" pitchFamily="34" charset="0"/>
              </a:rPr>
              <a:t>, 2006; Thomas, 2000; </a:t>
            </a:r>
            <a:r>
              <a:rPr lang="en-US" sz="1600" dirty="0" err="1">
                <a:latin typeface="Calibri" panose="020F0502020204030204" pitchFamily="34" charset="0"/>
                <a:ea typeface="Calibri" panose="020F0502020204030204" pitchFamily="34" charset="0"/>
              </a:rPr>
              <a:t>Tringo</a:t>
            </a:r>
            <a:r>
              <a:rPr lang="en-US" sz="1600" dirty="0">
                <a:latin typeface="Calibri" panose="020F0502020204030204" pitchFamily="34" charset="0"/>
                <a:ea typeface="Calibri" panose="020F0502020204030204" pitchFamily="34" charset="0"/>
              </a:rPr>
              <a:t>, </a:t>
            </a:r>
            <a:r>
              <a:rPr lang="en-US" sz="1600" dirty="0" smtClean="0">
                <a:latin typeface="Calibri" panose="020F0502020204030204" pitchFamily="34" charset="0"/>
                <a:ea typeface="Calibri" panose="020F0502020204030204" pitchFamily="34" charset="0"/>
              </a:rPr>
              <a:t>1970)</a:t>
            </a:r>
            <a:endParaRPr lang="en-US" sz="1600" dirty="0">
              <a:latin typeface="Calibri" panose="020F0502020204030204" pitchFamily="34" charset="0"/>
            </a:endParaRPr>
          </a:p>
        </p:txBody>
      </p:sp>
    </p:spTree>
    <p:extLst>
      <p:ext uri="{BB962C8B-B14F-4D97-AF65-F5344CB8AC3E}">
        <p14:creationId xmlns:p14="http://schemas.microsoft.com/office/powerpoint/2010/main" val="13692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 cont’d</a:t>
            </a:r>
            <a:endParaRPr lang="en-US" b="1" dirty="0"/>
          </a:p>
        </p:txBody>
      </p:sp>
      <p:sp>
        <p:nvSpPr>
          <p:cNvPr id="3" name="Content Placeholder 2"/>
          <p:cNvSpPr>
            <a:spLocks noGrp="1"/>
          </p:cNvSpPr>
          <p:nvPr>
            <p:ph idx="1"/>
          </p:nvPr>
        </p:nvSpPr>
        <p:spPr/>
        <p:txBody>
          <a:bodyPr>
            <a:normAutofit/>
          </a:bodyPr>
          <a:lstStyle/>
          <a:p>
            <a:r>
              <a:rPr lang="en-US" altLang="en-US" dirty="0" smtClean="0"/>
              <a:t>Matthews</a:t>
            </a:r>
            <a:r>
              <a:rPr lang="en-US" altLang="en-US" dirty="0"/>
              <a:t>, N. L., Ly, A. R., &amp; Goldberg, W. A. (2014). College </a:t>
            </a:r>
            <a:r>
              <a:rPr lang="en-US" altLang="en-US" dirty="0" smtClean="0"/>
              <a:t>students</a:t>
            </a:r>
            <a:r>
              <a:rPr lang="en-US" altLang="en-US" dirty="0"/>
              <a:t>’ </a:t>
            </a:r>
            <a:r>
              <a:rPr lang="en-US" altLang="en-US" dirty="0" smtClean="0"/>
              <a:t>perceptions </a:t>
            </a:r>
            <a:r>
              <a:rPr lang="en-US" altLang="en-US" dirty="0"/>
              <a:t>of </a:t>
            </a:r>
            <a:r>
              <a:rPr lang="en-US" altLang="en-US" dirty="0" smtClean="0"/>
              <a:t>peers </a:t>
            </a:r>
            <a:r>
              <a:rPr lang="en-US" altLang="en-US" dirty="0"/>
              <a:t>with </a:t>
            </a:r>
            <a:r>
              <a:rPr lang="en-US" altLang="en-US" dirty="0" smtClean="0"/>
              <a:t>autism spectrum disorder</a:t>
            </a:r>
            <a:r>
              <a:rPr lang="en-US" altLang="en-US" dirty="0"/>
              <a:t>. </a:t>
            </a:r>
            <a:r>
              <a:rPr lang="en-US" altLang="en-US" i="1" dirty="0"/>
              <a:t>Journal of Autism and Developmental Disorders</a:t>
            </a:r>
            <a:r>
              <a:rPr lang="en-US" altLang="en-US" dirty="0"/>
              <a:t>, </a:t>
            </a:r>
            <a:r>
              <a:rPr lang="en-US" altLang="en-US" i="1" dirty="0"/>
              <a:t>45</a:t>
            </a:r>
            <a:r>
              <a:rPr lang="en-US" altLang="en-US" dirty="0"/>
              <a:t>(1), 90–99. doi:10.1007/s10803-014-2195-6 </a:t>
            </a:r>
            <a:endParaRPr lang="en-US" altLang="en-US" dirty="0" smtClean="0"/>
          </a:p>
          <a:p>
            <a:r>
              <a:rPr lang="en-US" dirty="0" err="1"/>
              <a:t>Nowicki</a:t>
            </a:r>
            <a:r>
              <a:rPr lang="en-US" dirty="0"/>
              <a:t>, E. A. (2006). A cross-sectional multivariate analysis of children's attitudes towards disabilities. </a:t>
            </a:r>
            <a:r>
              <a:rPr lang="en-US" i="1" dirty="0"/>
              <a:t>Journal of Intellectual Disability Research</a:t>
            </a:r>
            <a:r>
              <a:rPr lang="en-US" dirty="0"/>
              <a:t>, </a:t>
            </a:r>
            <a:r>
              <a:rPr lang="en-US" i="1" dirty="0"/>
              <a:t>50</a:t>
            </a:r>
            <a:r>
              <a:rPr lang="en-US" dirty="0"/>
              <a:t>(5</a:t>
            </a:r>
            <a:r>
              <a:rPr lang="en-US" dirty="0" smtClean="0"/>
              <a:t>),</a:t>
            </a:r>
            <a:r>
              <a:rPr lang="en-US" dirty="0"/>
              <a:t> 335–348</a:t>
            </a:r>
            <a:r>
              <a:rPr lang="en-US" i="1" dirty="0" smtClean="0"/>
              <a:t>.</a:t>
            </a:r>
            <a:endParaRPr lang="en-US" b="1" i="1" dirty="0"/>
          </a:p>
          <a:p>
            <a:r>
              <a:rPr lang="en-US" dirty="0"/>
              <a:t>Thomas, A. (2000).</a:t>
            </a:r>
            <a:r>
              <a:rPr lang="en-US" b="1" dirty="0"/>
              <a:t> </a:t>
            </a:r>
            <a:r>
              <a:rPr lang="en-US" dirty="0"/>
              <a:t>Stability of </a:t>
            </a:r>
            <a:r>
              <a:rPr lang="en-US" dirty="0" err="1"/>
              <a:t>Tringo's</a:t>
            </a:r>
            <a:r>
              <a:rPr lang="en-US" dirty="0"/>
              <a:t> hierarchy of preference toward disability groups: 30 years later. </a:t>
            </a:r>
            <a:r>
              <a:rPr lang="en-US" i="1" dirty="0"/>
              <a:t>Psychological Reports</a:t>
            </a:r>
            <a:r>
              <a:rPr lang="en-US" dirty="0"/>
              <a:t>,</a:t>
            </a:r>
            <a:r>
              <a:rPr lang="en-US" b="1" dirty="0"/>
              <a:t> </a:t>
            </a:r>
            <a:r>
              <a:rPr lang="en-US" i="1" dirty="0"/>
              <a:t>86</a:t>
            </a:r>
            <a:r>
              <a:rPr lang="en-US" dirty="0"/>
              <a:t>(3 Pt </a:t>
            </a:r>
            <a:r>
              <a:rPr lang="en-US" dirty="0" smtClean="0"/>
              <a:t>2), 1155-6</a:t>
            </a:r>
            <a:r>
              <a:rPr lang="en-US" dirty="0"/>
              <a:t>. </a:t>
            </a:r>
            <a:endParaRPr lang="en-US" b="1" dirty="0"/>
          </a:p>
          <a:p>
            <a:r>
              <a:rPr lang="en-US" dirty="0" err="1"/>
              <a:t>Tringo</a:t>
            </a:r>
            <a:r>
              <a:rPr lang="en-US" dirty="0"/>
              <a:t>, J. L. (1970). The Hierarchy of Preference Toward Disability Groups. </a:t>
            </a:r>
            <a:r>
              <a:rPr lang="en-US" i="1" dirty="0"/>
              <a:t>The Journal of Special Education</a:t>
            </a:r>
            <a:r>
              <a:rPr lang="en-US" dirty="0"/>
              <a:t>, </a:t>
            </a:r>
            <a:r>
              <a:rPr lang="en-US" i="1" dirty="0"/>
              <a:t>4</a:t>
            </a:r>
            <a:r>
              <a:rPr lang="en-US" dirty="0"/>
              <a:t>(3), 295–306. </a:t>
            </a:r>
            <a:endParaRPr lang="en-US" dirty="0" smtClean="0"/>
          </a:p>
          <a:p>
            <a:r>
              <a:rPr lang="en-US" dirty="0" smtClean="0"/>
              <a:t>U.S</a:t>
            </a:r>
            <a:r>
              <a:rPr lang="en-US" dirty="0"/>
              <a:t>. Centers for Disease Control. (2014). Prevalence of autism spectrum disorder among children aged 8 years. Retrieved from http://www.cdc.gov/mmwr/pdf/ss/ss6302.pdf.</a:t>
            </a:r>
          </a:p>
          <a:p>
            <a:pPr lvl="2"/>
            <a:endParaRPr lang="en-US" dirty="0"/>
          </a:p>
          <a:p>
            <a:pPr lvl="2"/>
            <a:endParaRPr lang="en-US"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20</a:t>
            </a:fld>
            <a:endParaRPr lang="en-US" sz="1400" dirty="0"/>
          </a:p>
        </p:txBody>
      </p:sp>
      <p:sp>
        <p:nvSpPr>
          <p:cNvPr id="7" name="Rectangle 1"/>
          <p:cNvSpPr>
            <a:spLocks noChangeArrowheads="1"/>
          </p:cNvSpPr>
          <p:nvPr/>
        </p:nvSpPr>
        <p:spPr bwMode="auto">
          <a:xfrm>
            <a:off x="1200150" y="3839085"/>
            <a:ext cx="65" cy="518976"/>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p>
        </p:txBody>
      </p:sp>
      <p:sp>
        <p:nvSpPr>
          <p:cNvPr id="8" name="Rectangle 2"/>
          <p:cNvSpPr>
            <a:spLocks noChangeArrowheads="1"/>
          </p:cNvSpPr>
          <p:nvPr/>
        </p:nvSpPr>
        <p:spPr bwMode="auto">
          <a:xfrm>
            <a:off x="6096000" y="2786537"/>
            <a:ext cx="65" cy="795975"/>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0" rIns="0" bIns="8093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51418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Appendix A1: Vignette </a:t>
            </a:r>
            <a:endParaRPr lang="en-US" b="1" dirty="0"/>
          </a:p>
        </p:txBody>
      </p:sp>
      <p:sp>
        <p:nvSpPr>
          <p:cNvPr id="3" name="Content Placeholder 2"/>
          <p:cNvSpPr>
            <a:spLocks noGrp="1"/>
          </p:cNvSpPr>
          <p:nvPr>
            <p:ph idx="1"/>
          </p:nvPr>
        </p:nvSpPr>
        <p:spPr/>
        <p:txBody>
          <a:bodyPr>
            <a:noAutofit/>
          </a:bodyPr>
          <a:lstStyle/>
          <a:p>
            <a:r>
              <a:rPr lang="en-US" sz="1800" dirty="0" smtClean="0"/>
              <a:t>It </a:t>
            </a:r>
            <a:r>
              <a:rPr lang="en-US" sz="1800" dirty="0"/>
              <a:t>is the first day of the semester and you have just arrived, a few minutes late, to your Humanities course. Before you have a chance to find a seat, the professor explains that each student will be randomly assigned to a partner with whom he or she will work on a number of group projects throughout the semester. Together, these group projects will be worth 50% of your final grade. </a:t>
            </a:r>
            <a:endParaRPr lang="en-US" sz="1800" dirty="0" smtClean="0"/>
          </a:p>
          <a:p>
            <a:r>
              <a:rPr lang="en-US" sz="1800" dirty="0" smtClean="0"/>
              <a:t>The </a:t>
            </a:r>
            <a:r>
              <a:rPr lang="en-US" sz="1800" dirty="0"/>
              <a:t>professor tells you that you will be working with a student named Jordan, who is in the same year of school as you, (has high functioning autism, and is of average intelligence OR no label statement). (Following sentence only included in HFA condition.) Individuals with high-functioning autism sometimes demonstrate difficulty with social interactions and appropriate communication. However, most are of average to above average intelligence. As part of the first group project, a class presentation, you are instructed to compare and contrast a piece of classic literature with one that is more modern. </a:t>
            </a:r>
            <a:endParaRPr lang="en-US" sz="1800" dirty="0" smtClean="0"/>
          </a:p>
          <a:p>
            <a:r>
              <a:rPr lang="en-US" sz="1800" dirty="0" smtClean="0"/>
              <a:t>Noticing </a:t>
            </a:r>
            <a:r>
              <a:rPr lang="en-US" sz="1800" dirty="0"/>
              <a:t>a free seat next to Jordan, you decide to sit nearby for the semester, since you will be partners on multiple projects over the next sixteen weeks. The professor allows a few minutes for socializing so partners get to know each other and can discuss the first assignment. You introduce yourself to Jordan, who responds with a monotone "Hi. My name is Jordan. How are you today?" You start up a conversation with Jordan, but it seems to take more effort than usual to maintain. </a:t>
            </a:r>
            <a:endParaRPr lang="en-US" sz="1800" dirty="0" smtClean="0"/>
          </a:p>
          <a:p>
            <a:endParaRPr lang="en-US" sz="1800"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21</a:t>
            </a:fld>
            <a:endParaRPr lang="en-US" sz="1400" dirty="0"/>
          </a:p>
        </p:txBody>
      </p:sp>
    </p:spTree>
    <p:extLst>
      <p:ext uri="{BB962C8B-B14F-4D97-AF65-F5344CB8AC3E}">
        <p14:creationId xmlns:p14="http://schemas.microsoft.com/office/powerpoint/2010/main" val="3043531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Appendix A2: Vignette cont’d</a:t>
            </a:r>
            <a:endParaRPr lang="en-US" b="1" dirty="0"/>
          </a:p>
        </p:txBody>
      </p:sp>
      <p:sp>
        <p:nvSpPr>
          <p:cNvPr id="3" name="Content Placeholder 2"/>
          <p:cNvSpPr>
            <a:spLocks noGrp="1"/>
          </p:cNvSpPr>
          <p:nvPr>
            <p:ph idx="1"/>
          </p:nvPr>
        </p:nvSpPr>
        <p:spPr/>
        <p:txBody>
          <a:bodyPr>
            <a:normAutofit/>
          </a:bodyPr>
          <a:lstStyle/>
          <a:p>
            <a:r>
              <a:rPr lang="en-US" dirty="0" smtClean="0"/>
              <a:t>It </a:t>
            </a:r>
            <a:r>
              <a:rPr lang="en-US" dirty="0"/>
              <a:t>is hard to tell if Jordan is understanding, or even paying attention to, you. In addition, Jordan's voice is stiff and a little too loud, and Jordan fidgets frequently while sitting. Jordan takes a really long time to answer your questions, and makes very little eye-contact. Jordan gets distracted by other students' conversations but talks in excessive detail about various interests. You begin to discuss your book reading and presentation assignment and ask Jordan for suggestions</a:t>
            </a:r>
            <a:r>
              <a:rPr lang="en-US" dirty="0" smtClean="0"/>
              <a:t>.</a:t>
            </a:r>
          </a:p>
          <a:p>
            <a:r>
              <a:rPr lang="en-US" dirty="0" smtClean="0"/>
              <a:t>Jordan </a:t>
            </a:r>
            <a:r>
              <a:rPr lang="en-US" dirty="0"/>
              <a:t>immediately expresses a desire to use </a:t>
            </a:r>
            <a:r>
              <a:rPr lang="en-US" i="1" dirty="0"/>
              <a:t>The Lord of the Rings</a:t>
            </a:r>
            <a:r>
              <a:rPr lang="en-US" dirty="0"/>
              <a:t>. You tell Jordan you like that idea, but mention that you are hesitant because, in its entirety, </a:t>
            </a:r>
            <a:r>
              <a:rPr lang="en-US" i="1" dirty="0"/>
              <a:t>The Lord of the Rings</a:t>
            </a:r>
            <a:r>
              <a:rPr lang="en-US" dirty="0"/>
              <a:t> is more than 1,200 pages in length, and there is no way you both could read it and another book and still have time to create your presentation by the date it is due. You name three other books that you think would be more appropriate, and ask Jordan for additional recommendations. In response, Jordan begins a five minute explanation of why </a:t>
            </a:r>
            <a:r>
              <a:rPr lang="en-US" i="1" dirty="0"/>
              <a:t>The Lord of the Rings</a:t>
            </a:r>
            <a:r>
              <a:rPr lang="en-US" dirty="0"/>
              <a:t> is the best choice. Every time you attempt to ask Jordan about another book, Jordan pauses, thinks for a moment, and discussion immediately returns to </a:t>
            </a:r>
            <a:r>
              <a:rPr lang="en-US" i="1" dirty="0"/>
              <a:t>The Lord of the Rings</a:t>
            </a:r>
            <a:r>
              <a:rPr lang="en-US" dirty="0"/>
              <a:t>. </a:t>
            </a:r>
          </a:p>
          <a:p>
            <a:endParaRPr lang="en-US"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22</a:t>
            </a:fld>
            <a:endParaRPr lang="en-US" sz="1400" dirty="0"/>
          </a:p>
        </p:txBody>
      </p:sp>
    </p:spTree>
    <p:extLst>
      <p:ext uri="{BB962C8B-B14F-4D97-AF65-F5344CB8AC3E}">
        <p14:creationId xmlns:p14="http://schemas.microsoft.com/office/powerpoint/2010/main" val="908504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Brief Overview of Autism</a:t>
            </a:r>
            <a:endParaRPr lang="en-US" b="1" dirty="0"/>
          </a:p>
        </p:txBody>
      </p:sp>
      <p:sp>
        <p:nvSpPr>
          <p:cNvPr id="3" name="Content Placeholder 2"/>
          <p:cNvSpPr>
            <a:spLocks noGrp="1"/>
          </p:cNvSpPr>
          <p:nvPr>
            <p:ph idx="1"/>
          </p:nvPr>
        </p:nvSpPr>
        <p:spPr>
          <a:xfrm>
            <a:off x="1097280" y="2020317"/>
            <a:ext cx="10058400" cy="4023360"/>
          </a:xfrm>
        </p:spPr>
        <p:txBody>
          <a:bodyPr>
            <a:normAutofit/>
          </a:bodyPr>
          <a:lstStyle/>
          <a:p>
            <a:pPr>
              <a:buFont typeface="Wingdings" panose="05000000000000000000" pitchFamily="2" charset="2"/>
              <a:buChar char="§"/>
            </a:pPr>
            <a:r>
              <a:rPr lang="en-US" sz="2600" dirty="0" smtClean="0"/>
              <a:t> Re-defined in 2013 by </a:t>
            </a:r>
            <a:r>
              <a:rPr lang="en-US" sz="2600" dirty="0"/>
              <a:t>the American Psychiatric </a:t>
            </a:r>
            <a:r>
              <a:rPr lang="en-US" sz="2600" dirty="0" smtClean="0"/>
              <a:t>Association (APA). </a:t>
            </a:r>
          </a:p>
          <a:p>
            <a:pPr lvl="1">
              <a:buFont typeface="Wingdings" panose="05000000000000000000" pitchFamily="2" charset="2"/>
              <a:buChar char="§"/>
            </a:pPr>
            <a:r>
              <a:rPr lang="en-US" sz="2200" dirty="0" smtClean="0"/>
              <a:t> Generally characterized by repetitive behaviors and narrow interests, and impairments in communication/social ability and cognitive development/functioning.</a:t>
            </a:r>
          </a:p>
          <a:p>
            <a:pPr>
              <a:buFont typeface="Wingdings" panose="05000000000000000000" pitchFamily="2" charset="2"/>
              <a:buChar char="§"/>
            </a:pPr>
            <a:r>
              <a:rPr lang="en-US" sz="2600" dirty="0" smtClean="0"/>
              <a:t> We and others prefer the term </a:t>
            </a:r>
            <a:r>
              <a:rPr lang="en-US" sz="2600" b="1" dirty="0" smtClean="0">
                <a:solidFill>
                  <a:schemeClr val="tx1"/>
                </a:solidFill>
              </a:rPr>
              <a:t>Autism Spectrum Condition (ASC)</a:t>
            </a:r>
            <a:r>
              <a:rPr lang="en-US" sz="2600" dirty="0" smtClean="0"/>
              <a:t>, as this is less stigmatizing and allows for areas of </a:t>
            </a:r>
            <a:r>
              <a:rPr lang="en-US" sz="2600" i="1" dirty="0" smtClean="0"/>
              <a:t>strength</a:t>
            </a:r>
            <a:r>
              <a:rPr lang="en-US" sz="2600" dirty="0" smtClean="0"/>
              <a:t> and </a:t>
            </a:r>
            <a:r>
              <a:rPr lang="en-US" sz="2600" i="1" dirty="0" smtClean="0"/>
              <a:t>difference</a:t>
            </a:r>
            <a:r>
              <a:rPr lang="en-US" sz="2600" dirty="0" smtClean="0"/>
              <a:t> - not just deficiency. However, we used disorder-based terms in our labeling, as they are more widely known.</a:t>
            </a:r>
          </a:p>
          <a:p>
            <a:pPr lvl="1">
              <a:buFont typeface="Wingdings" panose="05000000000000000000" pitchFamily="2" charset="2"/>
              <a:buChar char="§"/>
            </a:pPr>
            <a:r>
              <a:rPr lang="en-US" sz="2400" dirty="0" smtClean="0"/>
              <a:t> See Lai, Lombardo, </a:t>
            </a:r>
            <a:r>
              <a:rPr lang="en-US" sz="2400" dirty="0" err="1" smtClean="0"/>
              <a:t>Chakrabarti</a:t>
            </a:r>
            <a:r>
              <a:rPr lang="en-US" sz="2400" dirty="0" smtClean="0"/>
              <a:t>, and Baron-Cohen (2013) for more on ASC.</a:t>
            </a:r>
          </a:p>
          <a:p>
            <a:pPr lvl="2">
              <a:buFont typeface="Wingdings" panose="05000000000000000000" pitchFamily="2" charset="2"/>
              <a:buChar char="§"/>
            </a:pPr>
            <a:endParaRPr lang="en-US" sz="2000" dirty="0" smtClean="0"/>
          </a:p>
          <a:p>
            <a:pPr>
              <a:buFont typeface="Wingdings" panose="05000000000000000000" pitchFamily="2" charset="2"/>
              <a:buChar char="§"/>
            </a:pPr>
            <a:endParaRPr lang="en-US" dirty="0"/>
          </a:p>
        </p:txBody>
      </p:sp>
      <p:sp>
        <p:nvSpPr>
          <p:cNvPr id="5" name="Footer Placeholder 4"/>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6" name="Slide Number Placeholder 5"/>
          <p:cNvSpPr>
            <a:spLocks noGrp="1"/>
          </p:cNvSpPr>
          <p:nvPr>
            <p:ph type="sldNum" sz="quarter" idx="12"/>
          </p:nvPr>
        </p:nvSpPr>
        <p:spPr/>
        <p:txBody>
          <a:bodyPr/>
          <a:lstStyle/>
          <a:p>
            <a:fld id="{23B9858B-6A7F-4832-9AEF-E65D10BFC3F7}" type="slidenum">
              <a:rPr lang="en-US" sz="1400" smtClean="0"/>
              <a:pPr/>
              <a:t>3</a:t>
            </a:fld>
            <a:endParaRPr lang="en-US" sz="1400" dirty="0"/>
          </a:p>
        </p:txBody>
      </p:sp>
    </p:spTree>
    <p:extLst>
      <p:ext uri="{BB962C8B-B14F-4D97-AF65-F5344CB8AC3E}">
        <p14:creationId xmlns:p14="http://schemas.microsoft.com/office/powerpoint/2010/main" val="224842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Neurodiversity Model</a:t>
            </a:r>
            <a:endParaRPr lang="en-US" b="1"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
            </a:pPr>
            <a:r>
              <a:rPr lang="en-US" sz="2800" dirty="0" smtClean="0"/>
              <a:t> </a:t>
            </a:r>
            <a:r>
              <a:rPr lang="en-US" sz="2800" b="1" dirty="0" smtClean="0">
                <a:solidFill>
                  <a:schemeClr val="tx1"/>
                </a:solidFill>
              </a:rPr>
              <a:t>Social model of disability </a:t>
            </a:r>
            <a:r>
              <a:rPr lang="en-US" sz="2800" dirty="0" smtClean="0"/>
              <a:t>which removes functioning labels, seeing neuro-conditions as natural variations in functioning </a:t>
            </a:r>
            <a:r>
              <a:rPr lang="en-US" sz="2200" dirty="0" smtClean="0"/>
              <a:t>(</a:t>
            </a:r>
            <a:r>
              <a:rPr lang="en-US" sz="2200" dirty="0" err="1" smtClean="0"/>
              <a:t>Jaarsma</a:t>
            </a:r>
            <a:r>
              <a:rPr lang="en-US" sz="2200" dirty="0" smtClean="0"/>
              <a:t> &amp; </a:t>
            </a:r>
            <a:r>
              <a:rPr lang="en-US" sz="2200" dirty="0" err="1" smtClean="0"/>
              <a:t>Welin</a:t>
            </a:r>
            <a:r>
              <a:rPr lang="en-US" sz="2200" dirty="0" smtClean="0"/>
              <a:t>, 2012)</a:t>
            </a:r>
            <a:r>
              <a:rPr lang="en-US" sz="2800" dirty="0" smtClean="0"/>
              <a:t>. </a:t>
            </a:r>
          </a:p>
          <a:p>
            <a:pPr lvl="1">
              <a:buFont typeface="Wingdings" panose="05000000000000000000" pitchFamily="2" charset="2"/>
              <a:buChar char="§"/>
            </a:pPr>
            <a:r>
              <a:rPr lang="en-US" sz="2600" dirty="0" smtClean="0"/>
              <a:t> Any neurological condition (e.g., ADHD, schizophrenia) can fall under this framework.</a:t>
            </a:r>
          </a:p>
          <a:p>
            <a:pPr lvl="1">
              <a:buFont typeface="Wingdings" panose="05000000000000000000" pitchFamily="2" charset="2"/>
              <a:buChar char="§"/>
            </a:pPr>
            <a:endParaRPr lang="en-US" sz="2600" dirty="0" smtClean="0"/>
          </a:p>
          <a:p>
            <a:pPr>
              <a:buFont typeface="Wingdings" panose="05000000000000000000" pitchFamily="2" charset="2"/>
              <a:buChar char="§"/>
            </a:pPr>
            <a:r>
              <a:rPr lang="en-US" sz="2800" dirty="0" smtClean="0"/>
              <a:t> How does ASC fit? </a:t>
            </a:r>
          </a:p>
          <a:p>
            <a:pPr marL="201168" lvl="1" indent="0">
              <a:buNone/>
            </a:pPr>
            <a:r>
              <a:rPr lang="en-US" sz="2600" dirty="0" smtClean="0"/>
              <a:t>Autistics can have…</a:t>
            </a:r>
          </a:p>
          <a:p>
            <a:pPr lvl="1">
              <a:buFont typeface="Wingdings" panose="05000000000000000000" pitchFamily="2" charset="2"/>
              <a:buChar char="§"/>
            </a:pPr>
            <a:r>
              <a:rPr lang="en-US" sz="2600" dirty="0" smtClean="0"/>
              <a:t> Superb attention to detail</a:t>
            </a:r>
          </a:p>
          <a:p>
            <a:pPr lvl="1">
              <a:buFont typeface="Wingdings" panose="05000000000000000000" pitchFamily="2" charset="2"/>
              <a:buChar char="§"/>
            </a:pPr>
            <a:r>
              <a:rPr lang="en-US" sz="2600" dirty="0" smtClean="0"/>
              <a:t> Skills in pattern-recognition</a:t>
            </a:r>
          </a:p>
          <a:p>
            <a:pPr lvl="1">
              <a:buFont typeface="Wingdings" panose="05000000000000000000" pitchFamily="2" charset="2"/>
              <a:buChar char="§"/>
            </a:pPr>
            <a:r>
              <a:rPr lang="en-US" sz="2600" dirty="0" smtClean="0"/>
              <a:t> Excellent long-term memory</a:t>
            </a:r>
            <a:endParaRPr lang="en-US" sz="2600" dirty="0"/>
          </a:p>
          <a:p>
            <a:pPr>
              <a:buFont typeface="Wingdings" panose="05000000000000000000" pitchFamily="2" charset="2"/>
              <a:buChar char="§"/>
            </a:pPr>
            <a:endParaRPr lang="en-US" sz="2800" dirty="0" smtClean="0"/>
          </a:p>
          <a:p>
            <a:pPr marL="201168" lvl="1" indent="0">
              <a:buNone/>
            </a:pPr>
            <a:endParaRPr lang="en-US" sz="2600" dirty="0" smtClean="0"/>
          </a:p>
          <a:p>
            <a:pPr lvl="1">
              <a:buFont typeface="Wingdings" panose="05000000000000000000" pitchFamily="2" charset="2"/>
              <a:buChar char="§"/>
            </a:pPr>
            <a:endParaRPr lang="en-US" sz="2600" dirty="0" smtClean="0"/>
          </a:p>
          <a:p>
            <a:pPr lvl="1">
              <a:buFont typeface="Wingdings" panose="05000000000000000000" pitchFamily="2" charset="2"/>
              <a:buChar char="§"/>
            </a:pPr>
            <a:endParaRPr lang="en-US" sz="2600" dirty="0"/>
          </a:p>
        </p:txBody>
      </p:sp>
      <p:sp>
        <p:nvSpPr>
          <p:cNvPr id="4" name="Footer Placeholder 3"/>
          <p:cNvSpPr>
            <a:spLocks noGrp="1"/>
          </p:cNvSpPr>
          <p:nvPr>
            <p:ph type="ftr" sz="quarter" idx="11"/>
          </p:nvPr>
        </p:nvSpPr>
        <p:spPr/>
        <p:txBody>
          <a:bodyPr/>
          <a:lstStyle/>
          <a:p>
            <a:r>
              <a:rPr lang="it-IT" smtClean="0"/>
              <a:t>CEPO/PSI CHI Undergraduate Session 2017</a:t>
            </a:r>
            <a:endParaRPr lang="en-US"/>
          </a:p>
        </p:txBody>
      </p:sp>
      <p:sp>
        <p:nvSpPr>
          <p:cNvPr id="5" name="Slide Number Placeholder 4"/>
          <p:cNvSpPr>
            <a:spLocks noGrp="1"/>
          </p:cNvSpPr>
          <p:nvPr>
            <p:ph type="sldNum" sz="quarter" idx="12"/>
          </p:nvPr>
        </p:nvSpPr>
        <p:spPr/>
        <p:txBody>
          <a:bodyPr/>
          <a:lstStyle/>
          <a:p>
            <a:fld id="{23B9858B-6A7F-4832-9AEF-E65D10BFC3F7}" type="slidenum">
              <a:rPr lang="en-US" smtClean="0"/>
              <a:pPr/>
              <a:t>4</a:t>
            </a:fld>
            <a:endParaRPr lang="en-US"/>
          </a:p>
        </p:txBody>
      </p:sp>
      <p:sp>
        <p:nvSpPr>
          <p:cNvPr id="6" name="TextBox 5"/>
          <p:cNvSpPr txBox="1"/>
          <p:nvPr/>
        </p:nvSpPr>
        <p:spPr>
          <a:xfrm>
            <a:off x="5719009" y="4529797"/>
            <a:ext cx="6472991" cy="461665"/>
          </a:xfrm>
          <a:prstGeom prst="rect">
            <a:avLst/>
          </a:prstGeom>
          <a:noFill/>
        </p:spPr>
        <p:txBody>
          <a:bodyPr wrap="square" rtlCol="0">
            <a:spAutoFit/>
          </a:bodyPr>
          <a:lstStyle/>
          <a:p>
            <a:r>
              <a:rPr lang="en-US" sz="2400" b="1" dirty="0" smtClean="0"/>
              <a:t>Neurodiversity allows us to see these strengths.</a:t>
            </a:r>
            <a:endParaRPr lang="en-US" sz="2400" b="1" dirty="0"/>
          </a:p>
        </p:txBody>
      </p:sp>
    </p:spTree>
    <p:extLst>
      <p:ext uri="{BB962C8B-B14F-4D97-AF65-F5344CB8AC3E}">
        <p14:creationId xmlns:p14="http://schemas.microsoft.com/office/powerpoint/2010/main" val="2310839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Our Hypotheses</a:t>
            </a:r>
            <a:endParaRPr lang="en-US" b="1" dirty="0"/>
          </a:p>
        </p:txBody>
      </p:sp>
      <p:sp>
        <p:nvSpPr>
          <p:cNvPr id="3" name="Content Placeholder 2"/>
          <p:cNvSpPr>
            <a:spLocks noGrp="1"/>
          </p:cNvSpPr>
          <p:nvPr>
            <p:ph idx="1"/>
          </p:nvPr>
        </p:nvSpPr>
        <p:spPr/>
        <p:txBody>
          <a:bodyPr>
            <a:normAutofit/>
          </a:bodyPr>
          <a:lstStyle/>
          <a:p>
            <a:pPr lvl="3">
              <a:buFont typeface="Wingdings" panose="05000000000000000000" pitchFamily="2" charset="2"/>
              <a:buChar char="§"/>
            </a:pPr>
            <a:r>
              <a:rPr lang="en-US" sz="2800" dirty="0" smtClean="0"/>
              <a:t> We predicted: </a:t>
            </a:r>
          </a:p>
          <a:p>
            <a:pPr lvl="4">
              <a:buFont typeface="Wingdings" panose="05000000000000000000" pitchFamily="2" charset="2"/>
              <a:buChar char="§"/>
            </a:pPr>
            <a:r>
              <a:rPr lang="en-US" sz="2400" dirty="0" smtClean="0"/>
              <a:t> that </a:t>
            </a:r>
            <a:r>
              <a:rPr lang="en-US" sz="2400" dirty="0"/>
              <a:t>a </a:t>
            </a:r>
            <a:r>
              <a:rPr lang="en-US" sz="2400" b="1" dirty="0">
                <a:solidFill>
                  <a:schemeClr val="tx1"/>
                </a:solidFill>
              </a:rPr>
              <a:t>diagnostic label of ASD would </a:t>
            </a:r>
            <a:r>
              <a:rPr lang="en-US" sz="2400" b="1" dirty="0" smtClean="0">
                <a:solidFill>
                  <a:schemeClr val="tx1"/>
                </a:solidFill>
              </a:rPr>
              <a:t>positively influence</a:t>
            </a:r>
            <a:r>
              <a:rPr lang="en-US" sz="2400" dirty="0" smtClean="0">
                <a:solidFill>
                  <a:schemeClr val="tx1"/>
                </a:solidFill>
              </a:rPr>
              <a:t> </a:t>
            </a:r>
            <a:r>
              <a:rPr lang="en-US" sz="2400" dirty="0" smtClean="0"/>
              <a:t>participants’  affective, behavioral, and cognitive </a:t>
            </a:r>
            <a:r>
              <a:rPr lang="en-US" sz="2400" b="1" dirty="0" smtClean="0">
                <a:solidFill>
                  <a:schemeClr val="tx1"/>
                </a:solidFill>
              </a:rPr>
              <a:t>responses to a person exhibiting autistic behaviors</a:t>
            </a:r>
            <a:r>
              <a:rPr lang="en-US" sz="2400" dirty="0" smtClean="0"/>
              <a:t>; </a:t>
            </a:r>
          </a:p>
          <a:p>
            <a:pPr lvl="4">
              <a:buFont typeface="Wingdings" panose="05000000000000000000" pitchFamily="2" charset="2"/>
              <a:buChar char="§"/>
            </a:pPr>
            <a:r>
              <a:rPr lang="en-US" sz="2400" dirty="0" smtClean="0"/>
              <a:t> a </a:t>
            </a:r>
            <a:r>
              <a:rPr lang="en-US" sz="2400" b="1" dirty="0">
                <a:solidFill>
                  <a:schemeClr val="tx1"/>
                </a:solidFill>
              </a:rPr>
              <a:t>positive correlation </a:t>
            </a:r>
            <a:r>
              <a:rPr lang="en-US" sz="2400" dirty="0"/>
              <a:t>between having </a:t>
            </a:r>
            <a:r>
              <a:rPr lang="en-US" sz="2400" b="1" dirty="0">
                <a:solidFill>
                  <a:schemeClr val="tx1"/>
                </a:solidFill>
              </a:rPr>
              <a:t>first-hand </a:t>
            </a:r>
            <a:r>
              <a:rPr lang="en-US" sz="2400" b="1" dirty="0" smtClean="0">
                <a:solidFill>
                  <a:schemeClr val="tx1"/>
                </a:solidFill>
              </a:rPr>
              <a:t>interaction experience </a:t>
            </a:r>
            <a:r>
              <a:rPr lang="en-US" sz="2400" dirty="0"/>
              <a:t>with </a:t>
            </a:r>
            <a:r>
              <a:rPr lang="en-US" sz="2400" dirty="0" smtClean="0"/>
              <a:t>autistics, </a:t>
            </a:r>
            <a:r>
              <a:rPr lang="en-US" sz="2400" dirty="0"/>
              <a:t>and </a:t>
            </a:r>
            <a:r>
              <a:rPr lang="en-US" sz="2400" b="1" dirty="0" smtClean="0">
                <a:solidFill>
                  <a:schemeClr val="tx1"/>
                </a:solidFill>
              </a:rPr>
              <a:t>positive perceptions</a:t>
            </a:r>
            <a:r>
              <a:rPr lang="en-US" sz="2400" dirty="0" smtClean="0"/>
              <a:t>; </a:t>
            </a:r>
          </a:p>
          <a:p>
            <a:pPr lvl="4">
              <a:buFont typeface="Wingdings" panose="05000000000000000000" pitchFamily="2" charset="2"/>
              <a:buChar char="§"/>
            </a:pPr>
            <a:r>
              <a:rPr lang="en-US" sz="2400" b="1" dirty="0" smtClean="0"/>
              <a:t> </a:t>
            </a:r>
            <a:r>
              <a:rPr lang="en-US" sz="2400" b="1" dirty="0" smtClean="0">
                <a:solidFill>
                  <a:schemeClr val="tx1"/>
                </a:solidFill>
              </a:rPr>
              <a:t>possible </a:t>
            </a:r>
            <a:r>
              <a:rPr lang="en-US" sz="2400" b="1" dirty="0">
                <a:solidFill>
                  <a:schemeClr val="tx1"/>
                </a:solidFill>
              </a:rPr>
              <a:t>differences </a:t>
            </a:r>
            <a:r>
              <a:rPr lang="en-US" sz="2400" dirty="0"/>
              <a:t>in perceptions across the student and non-student participant groups, </a:t>
            </a:r>
            <a:r>
              <a:rPr lang="en-US" sz="2400" dirty="0" smtClean="0"/>
              <a:t>and, </a:t>
            </a:r>
          </a:p>
          <a:p>
            <a:pPr lvl="4">
              <a:buFont typeface="Wingdings" panose="05000000000000000000" pitchFamily="2" charset="2"/>
              <a:buChar char="§"/>
            </a:pPr>
            <a:r>
              <a:rPr lang="en-US" sz="2400" b="1" dirty="0" smtClean="0">
                <a:solidFill>
                  <a:schemeClr val="tx1"/>
                </a:solidFill>
              </a:rPr>
              <a:t> religiosity </a:t>
            </a:r>
            <a:r>
              <a:rPr lang="en-US" sz="2400" b="1" dirty="0">
                <a:solidFill>
                  <a:schemeClr val="tx1"/>
                </a:solidFill>
              </a:rPr>
              <a:t>would positively correlate with acceptance </a:t>
            </a:r>
            <a:r>
              <a:rPr lang="en-US" sz="2400" dirty="0"/>
              <a:t>of </a:t>
            </a:r>
            <a:r>
              <a:rPr lang="en-US" sz="2400" dirty="0" smtClean="0"/>
              <a:t>autistic peers.</a:t>
            </a:r>
            <a:endParaRPr lang="en-US" sz="2400" dirty="0"/>
          </a:p>
          <a:p>
            <a:pPr>
              <a:buFont typeface="Wingdings" panose="05000000000000000000" pitchFamily="2" charset="2"/>
              <a:buChar char="§"/>
            </a:pPr>
            <a:endParaRPr lang="en-US"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5</a:t>
            </a:fld>
            <a:endParaRPr lang="en-US" sz="1400" dirty="0"/>
          </a:p>
        </p:txBody>
      </p:sp>
    </p:spTree>
    <p:extLst>
      <p:ext uri="{BB962C8B-B14F-4D97-AF65-F5344CB8AC3E}">
        <p14:creationId xmlns:p14="http://schemas.microsoft.com/office/powerpoint/2010/main" val="377063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Study Methodology</a:t>
            </a:r>
            <a:endParaRPr lang="en-US" b="1"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US" sz="2400" dirty="0" smtClean="0"/>
              <a:t> 176 neuro-typical (non-autistic) participants recruited in-class and online.</a:t>
            </a:r>
          </a:p>
          <a:p>
            <a:pPr lvl="1">
              <a:buFont typeface="Wingdings" panose="05000000000000000000" pitchFamily="2" charset="2"/>
              <a:buChar char="§"/>
            </a:pPr>
            <a:r>
              <a:rPr lang="en-US" sz="2000" dirty="0" smtClean="0"/>
              <a:t> Predominantly </a:t>
            </a:r>
            <a:r>
              <a:rPr lang="en-US" sz="2000" dirty="0"/>
              <a:t>female (</a:t>
            </a:r>
            <a:r>
              <a:rPr lang="en-US" sz="2000" b="1" i="1" dirty="0" smtClean="0">
                <a:solidFill>
                  <a:schemeClr val="tx1"/>
                </a:solidFill>
              </a:rPr>
              <a:t>n </a:t>
            </a:r>
            <a:r>
              <a:rPr lang="en-US" sz="2000" b="1" dirty="0" smtClean="0">
                <a:solidFill>
                  <a:schemeClr val="tx1"/>
                </a:solidFill>
              </a:rPr>
              <a:t>= 124</a:t>
            </a:r>
            <a:r>
              <a:rPr lang="en-US" sz="2000" b="1" dirty="0">
                <a:solidFill>
                  <a:schemeClr val="tx1"/>
                </a:solidFill>
              </a:rPr>
              <a:t>, accounted for 70.5% of the sample</a:t>
            </a:r>
            <a:r>
              <a:rPr lang="en-US" sz="2000" dirty="0" smtClean="0"/>
              <a:t>)</a:t>
            </a:r>
          </a:p>
          <a:p>
            <a:pPr lvl="1">
              <a:buFont typeface="Wingdings" panose="05000000000000000000" pitchFamily="2" charset="2"/>
              <a:buChar char="§"/>
            </a:pPr>
            <a:r>
              <a:rPr lang="en-US" sz="2000" dirty="0" smtClean="0"/>
              <a:t> Predominantly Caucasian (</a:t>
            </a:r>
            <a:r>
              <a:rPr lang="en-US" sz="2000" b="1" i="1" dirty="0" smtClean="0">
                <a:solidFill>
                  <a:schemeClr val="tx1"/>
                </a:solidFill>
              </a:rPr>
              <a:t>n </a:t>
            </a:r>
            <a:r>
              <a:rPr lang="en-US" sz="2000" b="1" dirty="0" smtClean="0">
                <a:solidFill>
                  <a:schemeClr val="tx1"/>
                </a:solidFill>
              </a:rPr>
              <a:t>= 149, accounted for 84.7% of the sample</a:t>
            </a:r>
            <a:r>
              <a:rPr lang="en-US" sz="2000" dirty="0" smtClean="0"/>
              <a:t>)</a:t>
            </a:r>
          </a:p>
          <a:p>
            <a:pPr lvl="1">
              <a:buFont typeface="Wingdings" panose="05000000000000000000" pitchFamily="2" charset="2"/>
              <a:buChar char="§"/>
            </a:pPr>
            <a:r>
              <a:rPr lang="en-US" sz="2000" dirty="0" smtClean="0">
                <a:solidFill>
                  <a:srgbClr val="FF0000"/>
                </a:solidFill>
              </a:rPr>
              <a:t> Number of participants differed across measures due to attrition. </a:t>
            </a:r>
          </a:p>
          <a:p>
            <a:pPr>
              <a:buFont typeface="Wingdings" panose="05000000000000000000" pitchFamily="2" charset="2"/>
              <a:buChar char="§"/>
            </a:pPr>
            <a:r>
              <a:rPr lang="en-US" sz="2600" dirty="0" smtClean="0"/>
              <a:t> Measures</a:t>
            </a:r>
          </a:p>
          <a:p>
            <a:pPr lvl="1">
              <a:buFont typeface="Wingdings" panose="05000000000000000000" pitchFamily="2" charset="2"/>
              <a:buChar char="§"/>
            </a:pPr>
            <a:r>
              <a:rPr lang="en-US" sz="2000" dirty="0" smtClean="0"/>
              <a:t> Autism Quotient (AQ), Short (Hoekstra et al., 2011) </a:t>
            </a:r>
            <a:r>
              <a:rPr lang="en-US" sz="2100" dirty="0"/>
              <a:t>(</a:t>
            </a:r>
            <a:r>
              <a:rPr lang="en-US" sz="2100" b="1" i="1" dirty="0"/>
              <a:t>n</a:t>
            </a:r>
            <a:r>
              <a:rPr lang="en-US" sz="2100" b="1" dirty="0"/>
              <a:t> = 176</a:t>
            </a:r>
            <a:r>
              <a:rPr lang="en-US" sz="2100" dirty="0"/>
              <a:t>)</a:t>
            </a:r>
          </a:p>
          <a:p>
            <a:pPr lvl="1">
              <a:buFont typeface="Wingdings" panose="05000000000000000000" pitchFamily="2" charset="2"/>
              <a:buChar char="§"/>
            </a:pPr>
            <a:r>
              <a:rPr lang="en-US" sz="2100" dirty="0" smtClean="0"/>
              <a:t> Autism </a:t>
            </a:r>
            <a:r>
              <a:rPr lang="en-US" sz="2100" dirty="0"/>
              <a:t>Knowledge Questionnaire (AKQ; Kuhn &amp; Carter, 2006) (</a:t>
            </a:r>
            <a:r>
              <a:rPr lang="en-US" sz="2100" b="1" i="1" dirty="0"/>
              <a:t>n</a:t>
            </a:r>
            <a:r>
              <a:rPr lang="en-US" sz="2100" b="1" dirty="0"/>
              <a:t> = 147</a:t>
            </a:r>
            <a:r>
              <a:rPr lang="en-US" sz="2100" dirty="0"/>
              <a:t>)</a:t>
            </a:r>
          </a:p>
          <a:p>
            <a:pPr lvl="1">
              <a:buFont typeface="Wingdings" panose="05000000000000000000" pitchFamily="2" charset="2"/>
              <a:buChar char="§"/>
            </a:pPr>
            <a:r>
              <a:rPr lang="en-US" sz="2100" dirty="0" smtClean="0"/>
              <a:t> Multidimensional </a:t>
            </a:r>
            <a:r>
              <a:rPr lang="en-US" sz="2100" dirty="0"/>
              <a:t>Attitudes Scale Toward Persons With </a:t>
            </a:r>
            <a:r>
              <a:rPr lang="en-US" sz="2100" dirty="0" smtClean="0"/>
              <a:t>Disabilities (MAS; </a:t>
            </a:r>
            <a:r>
              <a:rPr lang="en-US" sz="2100" dirty="0" err="1" smtClean="0"/>
              <a:t>Findler</a:t>
            </a:r>
            <a:r>
              <a:rPr lang="en-US" sz="2100" dirty="0" smtClean="0"/>
              <a:t>, Vilchinsky, &amp; Werner, 2007</a:t>
            </a:r>
            <a:r>
              <a:rPr lang="en-US" sz="2100" dirty="0"/>
              <a:t>) (</a:t>
            </a:r>
            <a:r>
              <a:rPr lang="en-US" sz="2100" b="1" i="1" dirty="0">
                <a:solidFill>
                  <a:schemeClr val="tx1"/>
                </a:solidFill>
              </a:rPr>
              <a:t>n</a:t>
            </a:r>
            <a:r>
              <a:rPr lang="en-US" sz="2100" b="1" dirty="0">
                <a:solidFill>
                  <a:schemeClr val="tx1"/>
                </a:solidFill>
              </a:rPr>
              <a:t> = 155 for affective, and 154 for both behavior and cognitive responses</a:t>
            </a:r>
            <a:r>
              <a:rPr lang="en-US" sz="2100" dirty="0"/>
              <a:t>) </a:t>
            </a:r>
          </a:p>
          <a:p>
            <a:pPr>
              <a:buFont typeface="Wingdings" panose="05000000000000000000" pitchFamily="2" charset="2"/>
              <a:buChar char="§"/>
            </a:pPr>
            <a:r>
              <a:rPr lang="en-US" sz="2400" dirty="0" smtClean="0"/>
              <a:t> Participants were randomly assigned across 2 gender-neutral conditions to assess labeling effects. </a:t>
            </a:r>
          </a:p>
          <a:p>
            <a:pPr lvl="1">
              <a:buFont typeface="Wingdings" panose="05000000000000000000" pitchFamily="2" charset="2"/>
              <a:buChar char="§"/>
            </a:pPr>
            <a:r>
              <a:rPr lang="en-US" sz="2000" dirty="0" smtClean="0"/>
              <a:t> Condition 1: character vignette who disclosed an autism diagnosis (</a:t>
            </a:r>
            <a:r>
              <a:rPr lang="en-US" sz="2000" b="1" i="1" dirty="0" smtClean="0">
                <a:solidFill>
                  <a:schemeClr val="tx1"/>
                </a:solidFill>
              </a:rPr>
              <a:t>n</a:t>
            </a:r>
            <a:r>
              <a:rPr lang="en-US" sz="2000" b="1" dirty="0" smtClean="0">
                <a:solidFill>
                  <a:schemeClr val="tx1"/>
                </a:solidFill>
              </a:rPr>
              <a:t> = 77</a:t>
            </a:r>
            <a:r>
              <a:rPr lang="en-US" sz="2000" dirty="0" smtClean="0"/>
              <a:t>)</a:t>
            </a:r>
          </a:p>
          <a:p>
            <a:pPr lvl="1">
              <a:buFont typeface="Wingdings" panose="05000000000000000000" pitchFamily="2" charset="2"/>
              <a:buChar char="§"/>
            </a:pPr>
            <a:r>
              <a:rPr lang="en-US" sz="2000" dirty="0" smtClean="0"/>
              <a:t> Condition 2: character vignette who did not disclose an autism diagnosis (</a:t>
            </a:r>
            <a:r>
              <a:rPr lang="en-US" sz="2000" b="1" i="1" dirty="0" smtClean="0">
                <a:solidFill>
                  <a:schemeClr val="tx1"/>
                </a:solidFill>
              </a:rPr>
              <a:t>n</a:t>
            </a:r>
            <a:r>
              <a:rPr lang="en-US" sz="2000" b="1" dirty="0" smtClean="0">
                <a:solidFill>
                  <a:schemeClr val="tx1"/>
                </a:solidFill>
              </a:rPr>
              <a:t> = 78</a:t>
            </a:r>
            <a:r>
              <a:rPr lang="en-US" sz="2000" dirty="0" smtClean="0"/>
              <a:t>)</a:t>
            </a:r>
          </a:p>
          <a:p>
            <a:pPr lvl="1">
              <a:buFont typeface="Wingdings" panose="05000000000000000000" pitchFamily="2" charset="2"/>
              <a:buChar char="§"/>
            </a:pPr>
            <a:endParaRPr lang="en-US" sz="2400" dirty="0"/>
          </a:p>
          <a:p>
            <a:pPr>
              <a:buFont typeface="Wingdings" panose="05000000000000000000" pitchFamily="2" charset="2"/>
              <a:buChar char="§"/>
            </a:pPr>
            <a:endParaRPr lang="en-US" sz="2400" dirty="0"/>
          </a:p>
          <a:p>
            <a:pPr lvl="1">
              <a:buFont typeface="Wingdings" panose="05000000000000000000" pitchFamily="2" charset="2"/>
              <a:buChar char="§"/>
            </a:pPr>
            <a:endParaRPr lang="en-US" sz="2400"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6</a:t>
            </a:fld>
            <a:endParaRPr lang="en-US" sz="1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96384" y="685799"/>
            <a:ext cx="2291692" cy="1665081"/>
          </a:xfrm>
          <a:prstGeom prst="rect">
            <a:avLst/>
          </a:prstGeom>
          <a:effectLst>
            <a:softEdge rad="342900"/>
          </a:effectLst>
        </p:spPr>
      </p:pic>
    </p:spTree>
    <p:extLst>
      <p:ext uri="{BB962C8B-B14F-4D97-AF65-F5344CB8AC3E}">
        <p14:creationId xmlns:p14="http://schemas.microsoft.com/office/powerpoint/2010/main" val="263281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Questionnaire Samples</a:t>
            </a:r>
            <a:endParaRPr lang="en-US" b="1" dirty="0"/>
          </a:p>
        </p:txBody>
      </p:sp>
      <p:sp>
        <p:nvSpPr>
          <p:cNvPr id="3" name="Content Placeholder 2"/>
          <p:cNvSpPr>
            <a:spLocks noGrp="1"/>
          </p:cNvSpPr>
          <p:nvPr>
            <p:ph idx="1"/>
          </p:nvPr>
        </p:nvSpPr>
        <p:spPr/>
        <p:txBody>
          <a:bodyPr>
            <a:normAutofit/>
          </a:bodyPr>
          <a:lstStyle/>
          <a:p>
            <a:pPr>
              <a:buFont typeface="Wingdings" pitchFamily="2" charset="2"/>
              <a:buChar char="§"/>
            </a:pPr>
            <a:r>
              <a:rPr lang="en-US" dirty="0" smtClean="0"/>
              <a:t> Multidimensional </a:t>
            </a:r>
            <a:r>
              <a:rPr lang="en-US" dirty="0"/>
              <a:t>Attitudes Scale Toward Persons With </a:t>
            </a:r>
            <a:r>
              <a:rPr lang="en-US" dirty="0" smtClean="0"/>
              <a:t>Disabilities</a:t>
            </a:r>
          </a:p>
          <a:p>
            <a:pPr lvl="1"/>
            <a:r>
              <a:rPr lang="en-US" dirty="0" smtClean="0"/>
              <a:t>Sample </a:t>
            </a:r>
            <a:r>
              <a:rPr lang="en-US" dirty="0"/>
              <a:t>emotions included tension, helplessness, serenity, and shyness</a:t>
            </a:r>
            <a:r>
              <a:rPr lang="en-US" dirty="0" smtClean="0"/>
              <a:t>.</a:t>
            </a:r>
          </a:p>
          <a:p>
            <a:pPr lvl="1"/>
            <a:r>
              <a:rPr lang="en-US" dirty="0"/>
              <a:t>Sample behaviors included, “Get up and leave,” and “Start a conversation</a:t>
            </a:r>
            <a:r>
              <a:rPr lang="en-US" dirty="0" smtClean="0"/>
              <a:t>.”</a:t>
            </a:r>
          </a:p>
          <a:p>
            <a:pPr lvl="1"/>
            <a:r>
              <a:rPr lang="en-US" dirty="0"/>
              <a:t>Sample cognitions included, “We may get along really well,” and “Why not get to know </a:t>
            </a:r>
            <a:r>
              <a:rPr lang="en-US" dirty="0" smtClean="0"/>
              <a:t>him/her </a:t>
            </a:r>
            <a:r>
              <a:rPr lang="en-US" dirty="0"/>
              <a:t>better?” </a:t>
            </a:r>
          </a:p>
          <a:p>
            <a:pPr>
              <a:buFont typeface="Wingdings" pitchFamily="2" charset="2"/>
              <a:buChar char="§"/>
            </a:pPr>
            <a:r>
              <a:rPr lang="en-US" dirty="0" smtClean="0"/>
              <a:t> Autism Knowledge Questionnaire </a:t>
            </a:r>
          </a:p>
          <a:p>
            <a:pPr lvl="1"/>
            <a:r>
              <a:rPr lang="en-US" dirty="0"/>
              <a:t>Sample statements included, “There is currently no medical test to diagnose autism,” and “Over half of the number of children with autism have been found to be the result of bad parenting.” </a:t>
            </a:r>
            <a:endParaRPr lang="en-US" dirty="0" smtClean="0"/>
          </a:p>
          <a:p>
            <a:pPr>
              <a:buFont typeface="Wingdings" pitchFamily="2" charset="2"/>
              <a:buChar char="§"/>
            </a:pPr>
            <a:r>
              <a:rPr lang="en-US" dirty="0" smtClean="0"/>
              <a:t> Autism Quotient, Short</a:t>
            </a:r>
          </a:p>
          <a:p>
            <a:pPr lvl="1"/>
            <a:r>
              <a:rPr lang="en-US" dirty="0" smtClean="0"/>
              <a:t>Sample statements included, “I </a:t>
            </a:r>
            <a:r>
              <a:rPr lang="en-US" dirty="0"/>
              <a:t>prefer to do things with others rather than on my </a:t>
            </a:r>
            <a:r>
              <a:rPr lang="en-US" dirty="0" smtClean="0"/>
              <a:t>own,” and “If </a:t>
            </a:r>
            <a:r>
              <a:rPr lang="en-US" dirty="0"/>
              <a:t>I try to imagine something, I find it very easy to create a picture in my </a:t>
            </a:r>
            <a:r>
              <a:rPr lang="en-US" dirty="0" smtClean="0"/>
              <a:t>mind.”</a:t>
            </a:r>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7</a:t>
            </a:fld>
            <a:endParaRPr lang="en-US" sz="1400" dirty="0"/>
          </a:p>
        </p:txBody>
      </p:sp>
    </p:spTree>
    <p:extLst>
      <p:ext uri="{BB962C8B-B14F-4D97-AF65-F5344CB8AC3E}">
        <p14:creationId xmlns:p14="http://schemas.microsoft.com/office/powerpoint/2010/main" val="3236018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a:t>
            </a:r>
            <a:endParaRPr lang="en-US" b="1" dirty="0"/>
          </a:p>
        </p:txBody>
      </p:sp>
      <p:sp>
        <p:nvSpPr>
          <p:cNvPr id="3" name="Content Placeholder 2"/>
          <p:cNvSpPr>
            <a:spLocks noGrp="1"/>
          </p:cNvSpPr>
          <p:nvPr>
            <p:ph idx="1"/>
          </p:nvPr>
        </p:nvSpPr>
        <p:spPr>
          <a:xfrm>
            <a:off x="1097279" y="1845733"/>
            <a:ext cx="10115203" cy="4388811"/>
          </a:xfrm>
        </p:spPr>
        <p:txBody>
          <a:bodyPr>
            <a:normAutofit/>
          </a:bodyPr>
          <a:lstStyle/>
          <a:p>
            <a:pPr lvl="2">
              <a:buFont typeface="Wingdings" panose="05000000000000000000" pitchFamily="2" charset="2"/>
              <a:buChar char="§"/>
            </a:pPr>
            <a:r>
              <a:rPr lang="en-US" sz="2600" dirty="0" smtClean="0"/>
              <a:t> Responses </a:t>
            </a:r>
            <a:r>
              <a:rPr lang="en-US" sz="2600" b="1" dirty="0" smtClean="0">
                <a:solidFill>
                  <a:schemeClr val="tx1"/>
                </a:solidFill>
              </a:rPr>
              <a:t>did </a:t>
            </a:r>
            <a:r>
              <a:rPr lang="en-US" sz="2600" b="1" dirty="0">
                <a:solidFill>
                  <a:schemeClr val="tx1"/>
                </a:solidFill>
              </a:rPr>
              <a:t>not differ </a:t>
            </a:r>
            <a:r>
              <a:rPr lang="en-US" sz="2600" dirty="0"/>
              <a:t>between </a:t>
            </a:r>
            <a:r>
              <a:rPr lang="en-US" sz="2600" dirty="0" smtClean="0"/>
              <a:t>college students and non-students across conditions</a:t>
            </a:r>
            <a:r>
              <a:rPr lang="en-US" sz="2600" dirty="0"/>
              <a:t>. </a:t>
            </a:r>
            <a:endParaRPr lang="en-US" sz="2600" dirty="0" smtClean="0"/>
          </a:p>
          <a:p>
            <a:pPr lvl="2">
              <a:buNone/>
            </a:pPr>
            <a:endParaRPr lang="en-US" sz="2600" dirty="0" smtClean="0"/>
          </a:p>
          <a:p>
            <a:pPr lvl="2">
              <a:buFont typeface="Wingdings" panose="05000000000000000000" pitchFamily="2" charset="2"/>
              <a:buChar char="§"/>
            </a:pPr>
            <a:r>
              <a:rPr lang="en-US" sz="2600" dirty="0" smtClean="0"/>
              <a:t> College </a:t>
            </a:r>
            <a:r>
              <a:rPr lang="en-US" sz="2600" dirty="0"/>
              <a:t>students </a:t>
            </a:r>
            <a:r>
              <a:rPr lang="en-US" sz="2600" b="1" dirty="0">
                <a:solidFill>
                  <a:schemeClr val="tx1"/>
                </a:solidFill>
              </a:rPr>
              <a:t>did not differ </a:t>
            </a:r>
            <a:r>
              <a:rPr lang="en-US" sz="2600" dirty="0"/>
              <a:t>from non-students in their first-hand experiences, or time spent, with </a:t>
            </a:r>
            <a:r>
              <a:rPr lang="en-US" sz="2600" dirty="0" smtClean="0"/>
              <a:t>autistic </a:t>
            </a:r>
            <a:r>
              <a:rPr lang="en-US" sz="2600" dirty="0"/>
              <a:t>individuals (both </a:t>
            </a:r>
            <a:r>
              <a:rPr lang="en-US" sz="2600" i="1" dirty="0" smtClean="0"/>
              <a:t>p </a:t>
            </a:r>
            <a:r>
              <a:rPr lang="en-US" sz="2600" dirty="0" smtClean="0"/>
              <a:t>&gt; .</a:t>
            </a:r>
            <a:r>
              <a:rPr lang="en-US" sz="2600" dirty="0"/>
              <a:t>05). </a:t>
            </a:r>
            <a:r>
              <a:rPr lang="en-US" sz="2600" dirty="0" smtClean="0"/>
              <a:t>They </a:t>
            </a:r>
            <a:r>
              <a:rPr lang="en-US" sz="2600" dirty="0"/>
              <a:t>also </a:t>
            </a:r>
            <a:r>
              <a:rPr lang="en-US" sz="2600" b="1" dirty="0">
                <a:solidFill>
                  <a:schemeClr val="tx1"/>
                </a:solidFill>
              </a:rPr>
              <a:t>did not differ </a:t>
            </a:r>
            <a:r>
              <a:rPr lang="en-US" sz="2600" dirty="0"/>
              <a:t>from non-students in their reactions to </a:t>
            </a:r>
            <a:r>
              <a:rPr lang="en-US" sz="2600"/>
              <a:t>the </a:t>
            </a:r>
            <a:r>
              <a:rPr lang="en-US" sz="2600" smtClean="0"/>
              <a:t>autistic(s).</a:t>
            </a:r>
            <a:endParaRPr lang="en-US" sz="2600" dirty="0" smtClean="0"/>
          </a:p>
          <a:p>
            <a:pPr lvl="3">
              <a:buFont typeface="Wingdings" panose="05000000000000000000" pitchFamily="2" charset="2"/>
              <a:buChar char="§"/>
            </a:pPr>
            <a:endParaRPr lang="en-US" sz="2600" dirty="0"/>
          </a:p>
          <a:p>
            <a:pPr marL="0" indent="0">
              <a:buNone/>
            </a:pPr>
            <a:endParaRPr lang="en-US" sz="2600" dirty="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8</a:t>
            </a:fld>
            <a:endParaRPr lang="en-US" sz="1400" dirty="0"/>
          </a:p>
        </p:txBody>
      </p:sp>
    </p:spTree>
    <p:extLst>
      <p:ext uri="{BB962C8B-B14F-4D97-AF65-F5344CB8AC3E}">
        <p14:creationId xmlns:p14="http://schemas.microsoft.com/office/powerpoint/2010/main" val="429466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Cognitive Response Results</a:t>
            </a:r>
            <a:endParaRPr lang="en-US" b="1" dirty="0"/>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
            </a:pPr>
            <a:r>
              <a:rPr lang="en-US" sz="2400" dirty="0" smtClean="0"/>
              <a:t> A </a:t>
            </a:r>
            <a:r>
              <a:rPr lang="en-US" sz="2400" b="1" dirty="0" smtClean="0">
                <a:solidFill>
                  <a:schemeClr val="tx1"/>
                </a:solidFill>
              </a:rPr>
              <a:t>statistically</a:t>
            </a:r>
            <a:r>
              <a:rPr lang="en-US" sz="2400" dirty="0" smtClean="0">
                <a:solidFill>
                  <a:schemeClr val="tx1"/>
                </a:solidFill>
              </a:rPr>
              <a:t> </a:t>
            </a:r>
            <a:r>
              <a:rPr lang="en-US" sz="2400" b="1" dirty="0" smtClean="0">
                <a:solidFill>
                  <a:schemeClr val="tx1"/>
                </a:solidFill>
              </a:rPr>
              <a:t>significant difference </a:t>
            </a:r>
            <a:r>
              <a:rPr lang="en-US" sz="2400" b="1" dirty="0">
                <a:solidFill>
                  <a:schemeClr val="tx1"/>
                </a:solidFill>
              </a:rPr>
              <a:t>in cognitive responses was revealed </a:t>
            </a:r>
            <a:r>
              <a:rPr lang="en-US" sz="2400" dirty="0"/>
              <a:t>when those who reported having experience with </a:t>
            </a:r>
            <a:r>
              <a:rPr lang="en-US" sz="2400" dirty="0" smtClean="0"/>
              <a:t>autistic </a:t>
            </a:r>
            <a:r>
              <a:rPr lang="en-US" sz="2400" dirty="0"/>
              <a:t>individuals were compared to those </a:t>
            </a:r>
            <a:r>
              <a:rPr lang="en-US" sz="2400" dirty="0" smtClean="0"/>
              <a:t>without experience, </a:t>
            </a:r>
            <a:r>
              <a:rPr lang="en-US" sz="2400" b="1" i="1" dirty="0">
                <a:solidFill>
                  <a:schemeClr val="tx1"/>
                </a:solidFill>
              </a:rPr>
              <a:t>F</a:t>
            </a:r>
            <a:r>
              <a:rPr lang="en-US" sz="2400" b="1" dirty="0">
                <a:solidFill>
                  <a:schemeClr val="tx1"/>
                </a:solidFill>
              </a:rPr>
              <a:t>(1, 146</a:t>
            </a:r>
            <a:r>
              <a:rPr lang="en-US" sz="2400" b="1" dirty="0" smtClean="0">
                <a:solidFill>
                  <a:schemeClr val="tx1"/>
                </a:solidFill>
              </a:rPr>
              <a:t>) = 9.84</a:t>
            </a:r>
            <a:r>
              <a:rPr lang="en-US" sz="2400" b="1" dirty="0">
                <a:solidFill>
                  <a:schemeClr val="tx1"/>
                </a:solidFill>
              </a:rPr>
              <a:t>, </a:t>
            </a:r>
            <a:r>
              <a:rPr lang="en-US" sz="2400" b="1" i="1" dirty="0" smtClean="0">
                <a:solidFill>
                  <a:schemeClr val="tx1"/>
                </a:solidFill>
              </a:rPr>
              <a:t>p </a:t>
            </a:r>
            <a:r>
              <a:rPr lang="en-US" sz="2400" b="1" dirty="0" smtClean="0">
                <a:solidFill>
                  <a:schemeClr val="tx1"/>
                </a:solidFill>
              </a:rPr>
              <a:t>&lt; .01, </a:t>
            </a:r>
            <a:r>
              <a:rPr lang="en-US" sz="2400" b="1" i="1" dirty="0" smtClean="0">
                <a:solidFill>
                  <a:schemeClr val="tx1"/>
                </a:solidFill>
              </a:rPr>
              <a:t>d</a:t>
            </a:r>
            <a:r>
              <a:rPr lang="en-US" sz="2400" b="1" dirty="0" smtClean="0">
                <a:solidFill>
                  <a:schemeClr val="tx1"/>
                </a:solidFill>
              </a:rPr>
              <a:t> = .07, power = .88</a:t>
            </a:r>
            <a:r>
              <a:rPr lang="en-US" sz="2400" dirty="0" smtClean="0"/>
              <a:t>.</a:t>
            </a:r>
          </a:p>
          <a:p>
            <a:pPr marL="658368" lvl="1" indent="-457200">
              <a:buFont typeface="+mj-lt"/>
              <a:buAutoNum type="arabicPeriod"/>
            </a:pPr>
            <a:endParaRPr lang="en-US" sz="2400" dirty="0"/>
          </a:p>
          <a:p>
            <a:pPr marL="201168" lvl="1" indent="0">
              <a:buNone/>
            </a:pPr>
            <a:endParaRPr lang="en-US" sz="2400" dirty="0" smtClean="0"/>
          </a:p>
        </p:txBody>
      </p:sp>
      <p:sp>
        <p:nvSpPr>
          <p:cNvPr id="4" name="Footer Placeholder 3"/>
          <p:cNvSpPr>
            <a:spLocks noGrp="1"/>
          </p:cNvSpPr>
          <p:nvPr>
            <p:ph type="ftr" sz="quarter" idx="11"/>
          </p:nvPr>
        </p:nvSpPr>
        <p:spPr/>
        <p:txBody>
          <a:bodyPr/>
          <a:lstStyle/>
          <a:p>
            <a:r>
              <a:rPr lang="it-IT" sz="1400" cap="none" dirty="0" smtClean="0"/>
              <a:t>CEPO/PSI CHI Undergraduate Session 2017</a:t>
            </a:r>
            <a:endParaRPr lang="en-US" sz="1400" cap="none" dirty="0"/>
          </a:p>
        </p:txBody>
      </p:sp>
      <p:sp>
        <p:nvSpPr>
          <p:cNvPr id="5" name="Slide Number Placeholder 4"/>
          <p:cNvSpPr>
            <a:spLocks noGrp="1"/>
          </p:cNvSpPr>
          <p:nvPr>
            <p:ph type="sldNum" sz="quarter" idx="12"/>
          </p:nvPr>
        </p:nvSpPr>
        <p:spPr/>
        <p:txBody>
          <a:bodyPr/>
          <a:lstStyle/>
          <a:p>
            <a:fld id="{23B9858B-6A7F-4832-9AEF-E65D10BFC3F7}" type="slidenum">
              <a:rPr lang="en-US" sz="1400" smtClean="0"/>
              <a:pPr/>
              <a:t>9</a:t>
            </a:fld>
            <a:endParaRPr lang="en-US" sz="1400" dirty="0"/>
          </a:p>
        </p:txBody>
      </p:sp>
      <p:graphicFrame>
        <p:nvGraphicFramePr>
          <p:cNvPr id="8" name="Content Placeholder 5"/>
          <p:cNvGraphicFramePr>
            <a:graphicFrameLocks/>
          </p:cNvGraphicFramePr>
          <p:nvPr>
            <p:extLst>
              <p:ext uri="{D42A27DB-BD31-4B8C-83A1-F6EECF244321}">
                <p14:modId xmlns:p14="http://schemas.microsoft.com/office/powerpoint/2010/main" val="347977602"/>
              </p:ext>
            </p:extLst>
          </p:nvPr>
        </p:nvGraphicFramePr>
        <p:xfrm>
          <a:off x="3452552" y="2937163"/>
          <a:ext cx="5347855" cy="33666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16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26773</TotalTime>
  <Words>2751</Words>
  <Application>Microsoft Office PowerPoint</Application>
  <PresentationFormat>Widescreen</PresentationFormat>
  <Paragraphs>203</Paragraphs>
  <Slides>22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Lucida Sans Unicode</vt:lpstr>
      <vt:lpstr>Times New Roman</vt:lpstr>
      <vt:lpstr>Wingdings</vt:lpstr>
      <vt:lpstr>Retrospect</vt:lpstr>
      <vt:lpstr>Familiarity with Autism Spectrum Conditions (ASC), Disclosure of Diagnosis, and Responses to those with ASC</vt:lpstr>
      <vt:lpstr>Two Primary Motivators For Our Research</vt:lpstr>
      <vt:lpstr>A Brief Overview of Autism</vt:lpstr>
      <vt:lpstr>Neurodiversity Model</vt:lpstr>
      <vt:lpstr>Our Hypotheses</vt:lpstr>
      <vt:lpstr>Study Methodology</vt:lpstr>
      <vt:lpstr>Questionnaire Samples</vt:lpstr>
      <vt:lpstr>Results</vt:lpstr>
      <vt:lpstr>Cognitive Response Results</vt:lpstr>
      <vt:lpstr>Cognitive Response Results cont’d</vt:lpstr>
      <vt:lpstr>Behavioral Response Results</vt:lpstr>
      <vt:lpstr>Behavioral Response Results Cont’d</vt:lpstr>
      <vt:lpstr>Results - Religiosity</vt:lpstr>
      <vt:lpstr>Summary</vt:lpstr>
      <vt:lpstr>Limitations and Future Research</vt:lpstr>
      <vt:lpstr>Questions or Comments?</vt:lpstr>
      <vt:lpstr>References</vt:lpstr>
      <vt:lpstr>References cont’d</vt:lpstr>
      <vt:lpstr>References cont’d</vt:lpstr>
      <vt:lpstr>References cont’d</vt:lpstr>
      <vt:lpstr>Appendix A1: Vignette </vt:lpstr>
      <vt:lpstr>Appendix A2: Vignette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Relationship Between Familiarity with ASD and Disclosure of Diagnosis</dc:title>
  <dc:creator>Matt</dc:creator>
  <cp:lastModifiedBy>Lara Kristin Ault</cp:lastModifiedBy>
  <cp:revision>162</cp:revision>
  <dcterms:created xsi:type="dcterms:W3CDTF">2017-02-01T08:51:59Z</dcterms:created>
  <dcterms:modified xsi:type="dcterms:W3CDTF">2017-03-10T01:53:02Z</dcterms:modified>
</cp:coreProperties>
</file>